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4565" r:id="rId1"/>
  </p:sldMasterIdLst>
  <p:notesMasterIdLst>
    <p:notesMasterId r:id="rId3"/>
  </p:notesMasterIdLst>
  <p:sldIdLst>
    <p:sldId id="257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40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有沢　郁翁" initials="有沢　郁翁" lastIdx="3" clrIdx="0">
    <p:extLst>
      <p:ext uri="{19B8F6BF-5375-455C-9EA6-DF929625EA0E}">
        <p15:presenceInfo xmlns:p15="http://schemas.microsoft.com/office/powerpoint/2012/main" userId="S-1-5-21-1696106892-1311939315-689700017-76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558ED5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50" autoAdjust="0"/>
    <p:restoredTop sz="99099" autoAdjust="0"/>
  </p:normalViewPr>
  <p:slideViewPr>
    <p:cSldViewPr>
      <p:cViewPr>
        <p:scale>
          <a:sx n="90" d="100"/>
          <a:sy n="90" d="100"/>
        </p:scale>
        <p:origin x="1332" y="-816"/>
      </p:cViewPr>
      <p:guideLst>
        <p:guide orient="horz" pos="62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6F0196-07DB-465D-91B2-4E995DEF8275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6E5BF8-1328-4EB4-A2DE-29410D89B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357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D306A4-6C5A-4BF8-038C-A83A6A9428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78B9247-9BCD-F636-B98C-1E2938FD30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19771B-1972-15EA-08BE-CBADD927D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C91C1-17C0-4DFA-9497-70FB6360FAAB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2ED608-6C9A-9B1C-A937-8FFE08521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DB74F0-69BC-3320-D4EA-6D1B81A7F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8720-D8B5-4CB1-9F95-9128F1C7B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947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D457E7-F4DD-32B8-E8AF-B7EB9137C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51078D8-D9F0-FFD4-A8DF-C5A8ABE004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DC2D1E-E531-320E-221E-3F9CFD55D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C91C1-17C0-4DFA-9497-70FB6360FAAB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3FD086-5930-4B5D-5FFD-6BED4D3D7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B20327-89BE-9A69-35E0-DD683F546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8720-D8B5-4CB1-9F95-9128F1C7B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4648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A11CF95-013F-4B7B-D535-D017BCA211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5F99652-02E1-F5E7-A921-6BCFBD6376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8C8102-1588-0D86-3F0F-B3D388648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C91C1-17C0-4DFA-9497-70FB6360FAAB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528B5FD-BF13-E812-962F-ADDE77204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84B29C-4B81-7AAF-A4AF-0922F91F0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8720-D8B5-4CB1-9F95-9128F1C7B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1385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533072-F2E2-EC3D-83E3-D804B0345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947F36-B287-94DE-A84B-ACA05E6FF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C8DDE3F-A724-481E-C31E-9C082ED18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C91C1-17C0-4DFA-9497-70FB6360FAAB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6B0B88C-B8A0-FB78-0F53-31A74F112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3EB0F7-FC94-3245-C736-9DB8D4B94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8720-D8B5-4CB1-9F95-9128F1C7B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7685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976797-A075-AE23-C9C3-B0FEE2517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A6E667-944F-E054-7E04-EE3454BA3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7774AB-ABAA-6B16-F591-A2D53CD48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C91C1-17C0-4DFA-9497-70FB6360FAAB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DB915D-72C2-3F50-984E-25382A965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3EA97A-6F84-C55F-0B62-F36AF6F23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8720-D8B5-4CB1-9F95-9128F1C7B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151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5D03E5-26C2-7E25-B902-E3AC06DB2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B5CD43A-2B5E-78BD-8E96-EA0FCF5F59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0155D1C-9850-941C-407C-2D445E2EA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C986E74-D9EA-AFDE-5F9C-7F720E475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C91C1-17C0-4DFA-9497-70FB6360FAAB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9939DFE-C80E-6695-D836-878FED918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466A82-11EB-D298-2F1D-A4E5A1EF2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8720-D8B5-4CB1-9F95-9128F1C7B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846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234F6B-3DD5-6EF1-55BA-54190351E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399B240-18D7-3FA2-6B32-503F5DAB1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E56652E-0E04-01C5-FD09-2F506DC84D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AB45DF2-EE17-674C-85BC-0F418A3BEB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7267188-4D38-9677-E9E5-FDC3FA240E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3C440B5-7AE2-D757-4C5C-2A41C95CD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C91C1-17C0-4DFA-9497-70FB6360FAAB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9E82D80-1354-0B70-710E-1FC26A7E1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A407A46-38A7-DF3A-D4C3-5F78C2ED3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8720-D8B5-4CB1-9F95-9128F1C7B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9733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EF0921-F2DE-B2B6-03A3-15890ABBE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93B243A-D599-9BAC-E86E-ACE4C12A8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C91C1-17C0-4DFA-9497-70FB6360FAAB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86CC440-3C24-F1F5-F9C6-3BE78A52A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D10CE92-D9E9-7DEB-1C90-E25BB8B9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8720-D8B5-4CB1-9F95-9128F1C7B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8140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4C5C0F-7D38-01F7-4FEE-BEFD0EEA2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C91C1-17C0-4DFA-9497-70FB6360FAAB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24AEE1C-9D23-4217-9AAF-C0549E2D1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3E63FA1-177B-8A41-61A6-FD50E3AC6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8720-D8B5-4CB1-9F95-9128F1C7B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9616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BB2632-89B6-C3F9-93FC-77FDDBBA3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5FE21B-3E6F-D9B3-D9CA-F61D5F1DB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CEFFC2F-514F-2860-4DD8-9D23E5273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3D7717-DDD8-2726-89F0-F6E3149A8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C91C1-17C0-4DFA-9497-70FB6360FAAB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558CC18-6D31-5A01-14B1-113CA6D9F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3955208-017A-A626-3E1C-ABD110291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8720-D8B5-4CB1-9F95-9128F1C7B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9192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3DF2E0-9A52-D962-49F8-1A818B483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F75A0A5-D17B-9144-49C7-2EC556504D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0740CB7-BA25-B7A8-B923-213F814636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70735FF-CB22-2FE5-31C9-CF18FA528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C91C1-17C0-4DFA-9497-70FB6360FAAB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3AC27D1-9523-F775-2FA0-A27656DE7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4A03F3D-28F7-79E2-EBA4-3AFFC0E42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8720-D8B5-4CB1-9F95-9128F1C7B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285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EF381ED-C53D-F873-BFFB-90C2B54AC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963D1A8-FE3A-7826-67F1-B77BA1AB61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EF8443-400C-A3C5-C8A0-B8C6C3FF4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C91C1-17C0-4DFA-9497-70FB6360FAAB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7A43B3-273E-5DC9-E749-D35A6EEF08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084CCBA-B93C-9274-C726-C46645DFF2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38720-D8B5-4CB1-9F95-9128F1C7B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6767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66" r:id="rId1"/>
    <p:sldLayoutId id="2147484567" r:id="rId2"/>
    <p:sldLayoutId id="2147484568" r:id="rId3"/>
    <p:sldLayoutId id="2147484569" r:id="rId4"/>
    <p:sldLayoutId id="2147484570" r:id="rId5"/>
    <p:sldLayoutId id="2147484571" r:id="rId6"/>
    <p:sldLayoutId id="2147484572" r:id="rId7"/>
    <p:sldLayoutId id="2147484573" r:id="rId8"/>
    <p:sldLayoutId id="2147484574" r:id="rId9"/>
    <p:sldLayoutId id="2147484575" r:id="rId10"/>
    <p:sldLayoutId id="2147484576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emf"/><Relationship Id="rId5" Type="http://schemas.openxmlformats.org/officeDocument/2006/relationships/hyperlink" Target="https://www.tottori-wel.or.jp/hukushi/keiei_top/kensyuannnai/1/" TargetMode="External"/><Relationship Id="rId4" Type="http://schemas.openxmlformats.org/officeDocument/2006/relationships/hyperlink" Target="mailto:keieisidou@tottori-wel.or.j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B0CB853-4AB5-1DB9-CFE4-D655E4B3494A}"/>
              </a:ext>
            </a:extLst>
          </p:cNvPr>
          <p:cNvSpPr txBox="1"/>
          <p:nvPr/>
        </p:nvSpPr>
        <p:spPr>
          <a:xfrm>
            <a:off x="1704738" y="1420989"/>
            <a:ext cx="4579674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ja-JP" altLang="en-US" sz="1000" kern="100" dirty="0">
                <a:effectLst/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000" dirty="0"/>
              <a:t>社会福祉施設を経営する法人にとって、リスクマネジメントは、より安全で安心できる職場づくりに極めて重要です。</a:t>
            </a:r>
          </a:p>
          <a:p>
            <a:pPr>
              <a:lnSpc>
                <a:spcPts val="1200"/>
              </a:lnSpc>
            </a:pPr>
            <a:r>
              <a:rPr lang="ja-JP" altLang="en-US" sz="1000" dirty="0"/>
              <a:t>　</a:t>
            </a:r>
            <a:r>
              <a:rPr lang="ja-JP" altLang="ja-JP" sz="1000" dirty="0"/>
              <a:t>施設における事故や虐待、情報漏洩など、日常的な事例を通して、職場でできる実践的な対策と、組織としての管理の手法を学びます。</a:t>
            </a:r>
            <a:endParaRPr lang="en-US" altLang="ja-JP" sz="1000" dirty="0"/>
          </a:p>
          <a:p>
            <a:pPr>
              <a:lnSpc>
                <a:spcPts val="1200"/>
              </a:lnSpc>
            </a:pPr>
            <a:endParaRPr lang="ja-JP" altLang="ja-JP" sz="1000" dirty="0"/>
          </a:p>
          <a:p>
            <a:pPr marL="133350" indent="-133350" algn="just">
              <a:lnSpc>
                <a:spcPts val="1800"/>
              </a:lnSpc>
            </a:pPr>
            <a:r>
              <a:rPr lang="ja-JP" altLang="ja-JP" sz="1200" b="1" kern="100" dirty="0">
                <a:solidFill>
                  <a:srgbClr val="FF0000"/>
                </a:solidFill>
                <a:effectLst/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〇リスク</a:t>
            </a:r>
            <a:r>
              <a:rPr lang="ja-JP" altLang="en-US" sz="1200" b="1" kern="100" dirty="0">
                <a:solidFill>
                  <a:srgbClr val="FF0000"/>
                </a:solidFill>
                <a:effectLst/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は現場の中に</a:t>
            </a:r>
            <a:endParaRPr lang="en-US" altLang="ja-JP" sz="1200" b="1" kern="100" dirty="0">
              <a:solidFill>
                <a:srgbClr val="FF0000"/>
              </a:solidFill>
              <a:effectLst/>
              <a:latin typeface="游明朝" panose="02020400000000000000" pitchFamily="18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33350" indent="-133350" algn="just"/>
            <a:r>
              <a:rPr lang="ja-JP" altLang="en-US" sz="1200" b="1" kern="100" dirty="0">
                <a:solidFill>
                  <a:srgbClr val="FF0000"/>
                </a:solidFill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〇虐待防止のリスクマネジメント</a:t>
            </a:r>
            <a:endParaRPr lang="en-US" altLang="ja-JP" sz="1200" b="1" kern="100" dirty="0">
              <a:solidFill>
                <a:srgbClr val="FF0000"/>
              </a:solidFill>
              <a:latin typeface="游明朝" panose="02020400000000000000" pitchFamily="18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33350" indent="-133350" algn="just"/>
            <a:r>
              <a:rPr lang="ja-JP" altLang="en-US" sz="1200" b="1" kern="100" dirty="0">
                <a:solidFill>
                  <a:srgbClr val="FF0000"/>
                </a:solidFill>
                <a:effectLst/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〇個人情報保護のリスクマネジメント</a:t>
            </a:r>
            <a:endParaRPr lang="en-US" altLang="ja-JP" sz="1200" b="1" kern="100" dirty="0">
              <a:solidFill>
                <a:srgbClr val="FF0000"/>
              </a:solidFill>
              <a:effectLst/>
              <a:latin typeface="游明朝" panose="02020400000000000000" pitchFamily="18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33350" indent="-133350" algn="just"/>
            <a:r>
              <a:rPr lang="ja-JP" altLang="en-US" sz="1200" b="1" kern="100" dirty="0">
                <a:solidFill>
                  <a:srgbClr val="FF0000"/>
                </a:solidFill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〇職場文化が事故を防ぐ</a:t>
            </a:r>
            <a:endParaRPr lang="ja-JP" altLang="ja-JP" sz="1200" b="1" kern="100" dirty="0">
              <a:solidFill>
                <a:srgbClr val="FF0000"/>
              </a:solidFill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l"/>
            <a:endParaRPr lang="ja-JP" altLang="ja-JP" sz="10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</p:txBody>
      </p:sp>
      <p:grpSp>
        <p:nvGrpSpPr>
          <p:cNvPr id="19" name="グループ化 18" descr="い"/>
          <p:cNvGrpSpPr/>
          <p:nvPr/>
        </p:nvGrpSpPr>
        <p:grpSpPr>
          <a:xfrm>
            <a:off x="0" y="-252247"/>
            <a:ext cx="6858000" cy="10158247"/>
            <a:chOff x="-6700" y="1"/>
            <a:chExt cx="6864700" cy="9905999"/>
          </a:xfrm>
          <a:solidFill>
            <a:schemeClr val="tx2">
              <a:lumMod val="40000"/>
              <a:lumOff val="60000"/>
            </a:schemeClr>
          </a:solidFill>
          <a:effectLst>
            <a:outerShdw blurRad="50800" dist="50800" dir="5400000" algn="ctr" rotWithShape="0">
              <a:schemeClr val="tx1"/>
            </a:outerShdw>
          </a:effectLst>
        </p:grpSpPr>
        <p:grpSp>
          <p:nvGrpSpPr>
            <p:cNvPr id="3" name="グループ化 2"/>
            <p:cNvGrpSpPr/>
            <p:nvPr/>
          </p:nvGrpSpPr>
          <p:grpSpPr>
            <a:xfrm>
              <a:off x="-6700" y="1"/>
              <a:ext cx="6864700" cy="1496616"/>
              <a:chOff x="-6700" y="1"/>
              <a:chExt cx="6858000" cy="1496616"/>
            </a:xfrm>
            <a:grpFill/>
          </p:grpSpPr>
          <p:sp>
            <p:nvSpPr>
              <p:cNvPr id="5" name="正方形/長方形 4"/>
              <p:cNvSpPr/>
              <p:nvPr/>
            </p:nvSpPr>
            <p:spPr>
              <a:xfrm>
                <a:off x="-6700" y="1"/>
                <a:ext cx="6858000" cy="149661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50800" dist="50800" dir="5400000" algn="ctr" rotWithShape="0">
                  <a:schemeClr val="accent1">
                    <a:lumMod val="60000"/>
                    <a:lumOff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pic>
            <p:nvPicPr>
              <p:cNvPr id="47" name="Picture 6"/>
              <p:cNvPicPr>
                <a:picLocks noChangeAspect="1"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" y="1"/>
                <a:ext cx="5661248" cy="1260354"/>
              </a:xfrm>
              <a:prstGeom prst="rect">
                <a:avLst/>
              </a:prstGeom>
              <a:grpFill/>
            </p:spPr>
          </p:pic>
        </p:grpSp>
        <p:pic>
          <p:nvPicPr>
            <p:cNvPr id="48" name="Picture 5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3702589"/>
              <a:ext cx="6857999" cy="6203411"/>
            </a:xfrm>
            <a:prstGeom prst="rect">
              <a:avLst/>
            </a:prstGeom>
            <a:grpFill/>
          </p:spPr>
        </p:pic>
      </p:grpSp>
      <p:sp>
        <p:nvSpPr>
          <p:cNvPr id="52" name="正方形/長方形 51"/>
          <p:cNvSpPr/>
          <p:nvPr/>
        </p:nvSpPr>
        <p:spPr>
          <a:xfrm>
            <a:off x="1519564" y="1404082"/>
            <a:ext cx="102430" cy="158378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653490" y="1592790"/>
            <a:ext cx="869148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研修趣旨</a:t>
            </a: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606339" y="3053368"/>
            <a:ext cx="47666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社会福祉法人の役員、施設長、人事担当者等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1540609" y="3047005"/>
            <a:ext cx="94669" cy="222176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665052" y="3005351"/>
            <a:ext cx="85151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参加対象</a:t>
            </a:r>
            <a:endParaRPr kumimoji="1" lang="ja-JP" altLang="en-US" sz="13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43051" y="3316905"/>
            <a:ext cx="103626" cy="63830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662274" y="3298258"/>
            <a:ext cx="851579" cy="6694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ts val="1500"/>
              </a:lnSpc>
            </a:pP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開催方法</a:t>
            </a:r>
            <a:endParaRPr lang="en-US" altLang="ja-JP" sz="13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>
              <a:lnSpc>
                <a:spcPts val="1500"/>
              </a:lnSpc>
            </a:pP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>
              <a:lnSpc>
                <a:spcPts val="1500"/>
              </a:lnSpc>
            </a:pP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日　　　時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1537583" y="4008907"/>
            <a:ext cx="109094" cy="148090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681127" y="4062997"/>
            <a:ext cx="85151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講　 　 師</a:t>
            </a:r>
            <a:endParaRPr kumimoji="1" lang="ja-JP" altLang="en-US" sz="13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1541902" y="5576090"/>
            <a:ext cx="105165" cy="64807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697749" y="5709756"/>
            <a:ext cx="85151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申込方法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46975" y="14373"/>
            <a:ext cx="58913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令和７年度　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社会福祉法人組織管理研修会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～　リスクマネジメント　～　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1721565" y="3321341"/>
            <a:ext cx="40888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オンライン（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Zoom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利用　ブレイクアウトルームの意見交換も予定）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令和７年</a:t>
            </a:r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０月３０日</a:t>
            </a:r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（木）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30-16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1747947" y="4023530"/>
            <a:ext cx="15145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けあんちゅ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Pro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代表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　森　幸夫　氏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1747947" y="5573116"/>
            <a:ext cx="3725700" cy="841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申込期限：　１０月２３日（木）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参加申込書に記入の上、メール又はファックスでお申し込みください。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メール：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  <a:hlinkClick r:id="rId4"/>
              </a:rPr>
              <a:t>keieisidou@tottori-wel.or.jp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 ファックス：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0857-59-6341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AutoShape 93"/>
          <p:cNvSpPr>
            <a:spLocks noChangeArrowheads="1"/>
          </p:cNvSpPr>
          <p:nvPr/>
        </p:nvSpPr>
        <p:spPr bwMode="auto">
          <a:xfrm>
            <a:off x="715288" y="6414821"/>
            <a:ext cx="576064" cy="180026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  <a:effectLst/>
        </p:spPr>
        <p:txBody>
          <a:bodyPr wrap="none" lIns="83969" tIns="41985" rIns="83969" bIns="41985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ja-JP" altLang="en-US" sz="800" dirty="0">
                <a:solidFill>
                  <a:schemeClr val="bg1"/>
                </a:solidFill>
                <a:ea typeface="メイリオ" pitchFamily="50" charset="-128"/>
                <a:cs typeface="メイリオ" pitchFamily="50" charset="-128"/>
              </a:rPr>
              <a:t>参 加 費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1439065" y="6415860"/>
            <a:ext cx="1944216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２，０００円／人</a:t>
            </a:r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AutoShape 93"/>
          <p:cNvSpPr>
            <a:spLocks noChangeArrowheads="1"/>
          </p:cNvSpPr>
          <p:nvPr/>
        </p:nvSpPr>
        <p:spPr bwMode="auto">
          <a:xfrm>
            <a:off x="702617" y="6771442"/>
            <a:ext cx="576064" cy="180026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  <a:effectLst/>
        </p:spPr>
        <p:txBody>
          <a:bodyPr wrap="none" lIns="83969" tIns="41985" rIns="83969" bIns="41985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ja-JP" altLang="en-US" sz="800" dirty="0">
                <a:solidFill>
                  <a:schemeClr val="bg1"/>
                </a:solidFill>
                <a:ea typeface="メイリオ" pitchFamily="50" charset="-128"/>
                <a:cs typeface="メイリオ" pitchFamily="50" charset="-128"/>
              </a:rPr>
              <a:t>支払方法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1407650" y="6757096"/>
            <a:ext cx="5098979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１０月２３日（木）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までに下記口座へお振込みください。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　　　　　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（参加費振込後の返金はいたしませんのでご留意ください。）</a:t>
            </a:r>
            <a:endParaRPr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" name="Rectangle 94" descr="右上がり対角線 (反転)"/>
          <p:cNvSpPr>
            <a:spLocks noChangeArrowheads="1"/>
          </p:cNvSpPr>
          <p:nvPr/>
        </p:nvSpPr>
        <p:spPr bwMode="auto">
          <a:xfrm>
            <a:off x="1560655" y="7218362"/>
            <a:ext cx="4337721" cy="594633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none" lIns="83969" tIns="41985" rIns="83969" bIns="41985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【</a:t>
            </a:r>
            <a:r>
              <a:rPr lang="ja-JP" altLang="en-US" sz="1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振込口座</a:t>
            </a:r>
            <a:r>
              <a:rPr lang="en-US" altLang="ja-JP" sz="1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】</a:t>
            </a:r>
            <a:r>
              <a:rPr lang="ja-JP" altLang="en-US" sz="1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山陰合同銀行 湖山支店</a:t>
            </a:r>
            <a:endParaRPr lang="en-US" altLang="ja-JP" sz="1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/>
            <a:r>
              <a:rPr lang="ja-JP" altLang="en-US" sz="1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　　　　（口座種別）普通預金　（口座番号）３６０５５４２</a:t>
            </a:r>
            <a:endParaRPr lang="en-US" altLang="ja-JP" sz="1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/>
            <a:r>
              <a:rPr lang="ja-JP" altLang="en-US" sz="1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　　　　（口座名義）社会福祉法人鳥取県社会福祉協議会</a:t>
            </a:r>
          </a:p>
        </p:txBody>
      </p:sp>
      <p:sp>
        <p:nvSpPr>
          <p:cNvPr id="36" name="Text Box 183"/>
          <p:cNvSpPr txBox="1">
            <a:spLocks noChangeArrowheads="1"/>
          </p:cNvSpPr>
          <p:nvPr/>
        </p:nvSpPr>
        <p:spPr bwMode="auto">
          <a:xfrm>
            <a:off x="748351" y="8823893"/>
            <a:ext cx="5133606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9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〒689-0201</a:t>
            </a:r>
            <a:r>
              <a:rPr lang="ja-JP" altLang="en-US" sz="9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鳥取市伏野</a:t>
            </a:r>
            <a:r>
              <a:rPr lang="en-US" altLang="ja-JP" sz="9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1729-5</a:t>
            </a:r>
            <a:r>
              <a:rPr lang="ja-JP" altLang="en-US" sz="9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県立福祉人材研修センター</a:t>
            </a:r>
            <a:endParaRPr lang="en-US" altLang="ja-JP" sz="9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9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TEL: (0857)59-6344    FAX: (0857)59-6341</a:t>
            </a:r>
            <a:r>
              <a:rPr lang="ja-JP" altLang="en-US" sz="9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</a:t>
            </a:r>
            <a:r>
              <a:rPr lang="en-US" altLang="ja-JP" sz="9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E-mail</a:t>
            </a:r>
            <a:r>
              <a:rPr lang="ja-JP" altLang="en-US" sz="9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：</a:t>
            </a:r>
            <a:r>
              <a:rPr lang="en-US" altLang="ja-JP" sz="900" dirty="0">
                <a:latin typeface="メイリオ" pitchFamily="50" charset="-128"/>
                <a:ea typeface="メイリオ" pitchFamily="50" charset="-128"/>
                <a:cs typeface="メイリオ" pitchFamily="50" charset="-128"/>
                <a:hlinkClick r:id="rId4"/>
              </a:rPr>
              <a:t>keieisidou@tottori-wel.or.jp</a:t>
            </a:r>
            <a:endParaRPr lang="en-US" altLang="ja-JP" sz="9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9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</a:t>
            </a:r>
            <a:r>
              <a:rPr lang="ja-JP" altLang="en-US" sz="9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担当　（坂本・上田</a:t>
            </a:r>
            <a:r>
              <a:rPr lang="en-US" altLang="ja-JP" sz="9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  <a:r>
              <a:rPr lang="ja-JP" altLang="en-US" sz="9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まで</a:t>
            </a:r>
            <a:endParaRPr lang="en-US" altLang="ja-JP" sz="9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7" name="Text Box 184"/>
          <p:cNvSpPr txBox="1">
            <a:spLocks noChangeArrowheads="1"/>
          </p:cNvSpPr>
          <p:nvPr/>
        </p:nvSpPr>
        <p:spPr bwMode="auto">
          <a:xfrm>
            <a:off x="721667" y="9370506"/>
            <a:ext cx="4742004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        開催要項・参加申込書は</a:t>
            </a:r>
            <a:r>
              <a:rPr lang="en-US" altLang="ja-JP" sz="9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WEB</a:t>
            </a:r>
            <a:r>
              <a:rPr lang="ja-JP" altLang="en-US" sz="9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でもご確認いただけます！</a:t>
            </a:r>
            <a:endParaRPr lang="en-US" altLang="ja-JP" sz="9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1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                 </a:t>
            </a:r>
            <a:r>
              <a:rPr lang="en-US" altLang="ja-JP" sz="900" dirty="0">
                <a:latin typeface="メイリオ" pitchFamily="50" charset="-128"/>
                <a:ea typeface="メイリオ" pitchFamily="50" charset="-128"/>
                <a:cs typeface="メイリオ" pitchFamily="50" charset="-128"/>
                <a:hlinkClick r:id="rId5"/>
              </a:rPr>
              <a:t>https://www.tottori-wel.or.jp/hukushi/keiei_top/kensyuannnai/1/</a:t>
            </a:r>
            <a:endParaRPr lang="en-US" altLang="ja-JP" sz="9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9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9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C6B5ABD-AAD5-65AE-2492-3AF5730AC5DD}"/>
              </a:ext>
            </a:extLst>
          </p:cNvPr>
          <p:cNvSpPr txBox="1"/>
          <p:nvPr/>
        </p:nvSpPr>
        <p:spPr>
          <a:xfrm>
            <a:off x="1772816" y="4564192"/>
            <a:ext cx="2875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3350" indent="-133350" algn="just"/>
            <a:r>
              <a:rPr lang="ja-JP" altLang="en-US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ケアマネージャーなど介護現場の経験が３２年。介護福祉士のほか、中学・高校の社会科教員免許を保有。自治体における介護の入門的研修、事故防止・虐待防止研修の講師などの実績あり。</a:t>
            </a:r>
            <a:endParaRPr lang="ja-JP" altLang="ja-JP" sz="10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4" name="AutoShape 93">
            <a:extLst>
              <a:ext uri="{FF2B5EF4-FFF2-40B4-BE49-F238E27FC236}">
                <a16:creationId xmlns:a16="http://schemas.microsoft.com/office/drawing/2014/main" id="{53C2A3EC-AF7F-C77E-60C1-B3694F29DA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617" y="7880008"/>
            <a:ext cx="576064" cy="180026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  <a:effectLst/>
        </p:spPr>
        <p:txBody>
          <a:bodyPr wrap="none" lIns="83969" tIns="41985" rIns="83969" bIns="41985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ja-JP" altLang="en-US" sz="800" dirty="0">
                <a:solidFill>
                  <a:schemeClr val="bg1"/>
                </a:solidFill>
                <a:ea typeface="メイリオ" pitchFamily="50" charset="-128"/>
                <a:cs typeface="メイリオ" pitchFamily="50" charset="-128"/>
              </a:rPr>
              <a:t>留意事項</a:t>
            </a:r>
          </a:p>
        </p:txBody>
      </p:sp>
      <p:sp>
        <p:nvSpPr>
          <p:cNvPr id="25" name="Rectangle 94" descr="右上がり対角線 (反転)">
            <a:extLst>
              <a:ext uri="{FF2B5EF4-FFF2-40B4-BE49-F238E27FC236}">
                <a16:creationId xmlns:a16="http://schemas.microsoft.com/office/drawing/2014/main" id="{6F900F16-338B-ED91-76A5-18C362589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944" y="7808519"/>
            <a:ext cx="4844410" cy="594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lIns="83969" tIns="41985" rIns="83969" bIns="41985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9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○受講用</a:t>
            </a:r>
            <a:r>
              <a:rPr lang="en-US" altLang="ja-JP" sz="9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URL</a:t>
            </a:r>
            <a:r>
              <a:rPr lang="ja-JP" altLang="en-US" sz="9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等</a:t>
            </a:r>
            <a:r>
              <a:rPr lang="ja-JP" altLang="en-US" sz="90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を受講法人以外</a:t>
            </a:r>
            <a:r>
              <a:rPr lang="ja-JP" altLang="en-US" sz="9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の者へ再配布することを禁止します。</a:t>
            </a:r>
            <a:endParaRPr lang="en-US" altLang="ja-JP" sz="9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/>
            <a:r>
              <a:rPr lang="ja-JP" altLang="en-US" sz="9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○著作権保護の観点から、配信映像の録音、録画、撮影及び</a:t>
            </a:r>
            <a:r>
              <a:rPr lang="en-US" altLang="ja-JP" sz="9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SNS</a:t>
            </a:r>
            <a:r>
              <a:rPr lang="ja-JP" altLang="en-US" sz="9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への投稿などは</a:t>
            </a:r>
            <a:endParaRPr lang="en-US" altLang="ja-JP" sz="9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eaLnBrk="1" hangingPunct="1"/>
            <a:r>
              <a:rPr lang="ja-JP" altLang="en-US" sz="9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固く禁止します。</a:t>
            </a:r>
          </a:p>
        </p:txBody>
      </p:sp>
      <p:sp>
        <p:nvSpPr>
          <p:cNvPr id="40" name="Text Box 16"/>
          <p:cNvSpPr txBox="1">
            <a:spLocks noChangeArrowheads="1"/>
          </p:cNvSpPr>
          <p:nvPr/>
        </p:nvSpPr>
        <p:spPr bwMode="auto">
          <a:xfrm>
            <a:off x="702617" y="8573701"/>
            <a:ext cx="2646850" cy="276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6" tIns="45713" rIns="91426" bIns="45713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ea typeface="メイリオ" pitchFamily="50" charset="-128"/>
                <a:cs typeface="メイリオ" pitchFamily="50" charset="-128"/>
              </a:rPr>
              <a:t>社会福祉法人鳥取県社会福祉協議会</a:t>
            </a:r>
          </a:p>
        </p:txBody>
      </p:sp>
      <p:sp>
        <p:nvSpPr>
          <p:cNvPr id="27" name="AutoShape 93">
            <a:extLst>
              <a:ext uri="{FF2B5EF4-FFF2-40B4-BE49-F238E27FC236}">
                <a16:creationId xmlns:a16="http://schemas.microsoft.com/office/drawing/2014/main" id="{20453989-F81F-D5AD-5E23-7DC73B5F1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08" y="8390110"/>
            <a:ext cx="800482" cy="163545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  <a:effectLst/>
        </p:spPr>
        <p:txBody>
          <a:bodyPr wrap="none" lIns="83969" tIns="41985" rIns="83969" bIns="41985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ja-JP" altLang="en-US" sz="800" dirty="0">
                <a:solidFill>
                  <a:schemeClr val="bg1"/>
                </a:solidFill>
                <a:ea typeface="メイリオ" pitchFamily="50" charset="-128"/>
                <a:cs typeface="メイリオ" pitchFamily="50" charset="-128"/>
              </a:rPr>
              <a:t>申込・問合先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795A8D7-E2E6-0532-25C7-E55FCFB6D6E5}"/>
              </a:ext>
            </a:extLst>
          </p:cNvPr>
          <p:cNvSpPr/>
          <p:nvPr/>
        </p:nvSpPr>
        <p:spPr>
          <a:xfrm>
            <a:off x="670219" y="2435663"/>
            <a:ext cx="900560" cy="2113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研修内容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F28149EC-2F04-3735-3DC2-CB175AADBD5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68845" y="4136822"/>
            <a:ext cx="1408028" cy="1294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502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911</TotalTime>
  <Words>430</Words>
  <Application>Microsoft Office PowerPoint</Application>
  <PresentationFormat>A4 210 x 297 mm</PresentationFormat>
  <Paragraphs>48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メイリオ</vt:lpstr>
      <vt:lpstr>游ゴシック</vt:lpstr>
      <vt:lpstr>游ゴシック Light</vt:lpstr>
      <vt:lpstr>游明朝</vt:lpstr>
      <vt:lpstr>Arial</vt:lpstr>
      <vt:lpstr>Office テーマ</vt:lpstr>
      <vt:lpstr>PowerPoint プレゼンテーション</vt:lpstr>
    </vt:vector>
  </TitlesOfParts>
  <Company>www.tempworks.org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TEMPWORKS テンプレート</dc:title>
  <dc:subject>www.tempworks.org　テンプレート</dc:subject>
  <dc:creator>www.tempworks.org</dc:creator>
  <cp:keywords>テンプレート</cp:keywords>
  <cp:lastModifiedBy>坂本　光隆</cp:lastModifiedBy>
  <cp:revision>62</cp:revision>
  <cp:lastPrinted>2025-08-27T22:31:45Z</cp:lastPrinted>
  <dcterms:created xsi:type="dcterms:W3CDTF">2015-02-02T08:53:02Z</dcterms:created>
  <dcterms:modified xsi:type="dcterms:W3CDTF">2025-08-27T22:31:47Z</dcterms:modified>
</cp:coreProperties>
</file>