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6858000" cy="9906000" type="A4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B4EA"/>
    <a:srgbClr val="FF0066"/>
    <a:srgbClr val="EFD2F2"/>
    <a:srgbClr val="3BAB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テーマ スタイル 1 - アクセント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淡色スタイル 3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淡色スタイル 3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26" autoAdjust="0"/>
    <p:restoredTop sz="94660"/>
  </p:normalViewPr>
  <p:slideViewPr>
    <p:cSldViewPr snapToGrid="0">
      <p:cViewPr>
        <p:scale>
          <a:sx n="126" d="100"/>
          <a:sy n="126" d="100"/>
        </p:scale>
        <p:origin x="1536" y="-40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316EF-1C6A-4FE4-A5AD-FEC263DBD311}" type="datetimeFigureOut">
              <a:rPr kumimoji="1" lang="ja-JP" altLang="en-US" smtClean="0"/>
              <a:t>2026/5/22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4001-A082-4A87-91E3-16AC8363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703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316EF-1C6A-4FE4-A5AD-FEC263DBD311}" type="datetimeFigureOut">
              <a:rPr kumimoji="1" lang="ja-JP" altLang="en-US" smtClean="0"/>
              <a:t>2026/5/22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4001-A082-4A87-91E3-16AC8363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168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316EF-1C6A-4FE4-A5AD-FEC263DBD311}" type="datetimeFigureOut">
              <a:rPr kumimoji="1" lang="ja-JP" altLang="en-US" smtClean="0"/>
              <a:t>2026/5/22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4001-A082-4A87-91E3-16AC8363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68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316EF-1C6A-4FE4-A5AD-FEC263DBD311}" type="datetimeFigureOut">
              <a:rPr kumimoji="1" lang="ja-JP" altLang="en-US" smtClean="0"/>
              <a:t>2026/5/22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4001-A082-4A87-91E3-16AC8363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790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316EF-1C6A-4FE4-A5AD-FEC263DBD311}" type="datetimeFigureOut">
              <a:rPr kumimoji="1" lang="ja-JP" altLang="en-US" smtClean="0"/>
              <a:t>2026/5/22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4001-A082-4A87-91E3-16AC8363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267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316EF-1C6A-4FE4-A5AD-FEC263DBD311}" type="datetimeFigureOut">
              <a:rPr kumimoji="1" lang="ja-JP" altLang="en-US" smtClean="0"/>
              <a:t>2026/5/22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4001-A082-4A87-91E3-16AC8363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1096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316EF-1C6A-4FE4-A5AD-FEC263DBD311}" type="datetimeFigureOut">
              <a:rPr kumimoji="1" lang="ja-JP" altLang="en-US" smtClean="0"/>
              <a:t>2026/5/22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4001-A082-4A87-91E3-16AC8363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06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316EF-1C6A-4FE4-A5AD-FEC263DBD311}" type="datetimeFigureOut">
              <a:rPr kumimoji="1" lang="ja-JP" altLang="en-US" smtClean="0"/>
              <a:t>2026/5/22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4001-A082-4A87-91E3-16AC8363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803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316EF-1C6A-4FE4-A5AD-FEC263DBD311}" type="datetimeFigureOut">
              <a:rPr kumimoji="1" lang="ja-JP" altLang="en-US" smtClean="0"/>
              <a:t>2026/5/22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4001-A082-4A87-91E3-16AC8363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2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316EF-1C6A-4FE4-A5AD-FEC263DBD311}" type="datetimeFigureOut">
              <a:rPr kumimoji="1" lang="ja-JP" altLang="en-US" smtClean="0"/>
              <a:t>2026/5/22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4001-A082-4A87-91E3-16AC8363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6537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316EF-1C6A-4FE4-A5AD-FEC263DBD311}" type="datetimeFigureOut">
              <a:rPr kumimoji="1" lang="ja-JP" altLang="en-US" smtClean="0"/>
              <a:t>2026/5/22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4001-A082-4A87-91E3-16AC8363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32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316EF-1C6A-4FE4-A5AD-FEC263DBD311}" type="datetimeFigureOut">
              <a:rPr kumimoji="1" lang="ja-JP" altLang="en-US" smtClean="0"/>
              <a:t>2026/5/22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54001-A082-4A87-91E3-16AC83631A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999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4B47C48-E901-FA2F-ADED-C9D8DACFD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179" y="3801315"/>
            <a:ext cx="5020285" cy="73356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42F3527-7DF8-F4B9-D054-B91C6A069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320" y="-1091935"/>
            <a:ext cx="4903155" cy="7164501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333F77B-9DB5-1C87-5EAF-96901E833BF9}"/>
              </a:ext>
            </a:extLst>
          </p:cNvPr>
          <p:cNvSpPr/>
          <p:nvPr/>
        </p:nvSpPr>
        <p:spPr>
          <a:xfrm>
            <a:off x="3555243" y="3086434"/>
            <a:ext cx="2986939" cy="3532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39FF2DB-3A6E-16C0-8809-730FF921BA39}"/>
              </a:ext>
            </a:extLst>
          </p:cNvPr>
          <p:cNvSpPr/>
          <p:nvPr/>
        </p:nvSpPr>
        <p:spPr>
          <a:xfrm>
            <a:off x="301056" y="3075226"/>
            <a:ext cx="3001703" cy="3532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548DC2-9B5B-4872-8960-602BA73024D0}"/>
              </a:ext>
            </a:extLst>
          </p:cNvPr>
          <p:cNvSpPr txBox="1"/>
          <p:nvPr/>
        </p:nvSpPr>
        <p:spPr>
          <a:xfrm>
            <a:off x="216761" y="8724504"/>
            <a:ext cx="6525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kumimoji="1" lang="ja-JP" altLang="en-US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お問い合わせ・申し込み先</a:t>
            </a:r>
            <a:r>
              <a:rPr kumimoji="1" lang="en-US" altLang="ja-JP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r>
              <a:rPr kumimoji="1" lang="ja-JP" altLang="en-US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鳥取県社会福祉協議会　福祉人材部（担当：稲村、國本）　</a:t>
            </a:r>
          </a:p>
          <a:p>
            <a:r>
              <a:rPr kumimoji="1" lang="ja-JP" altLang="en-US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〒</a:t>
            </a:r>
            <a:r>
              <a:rPr kumimoji="1" lang="en-US" altLang="ja-JP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689-0201</a:t>
            </a:r>
            <a:r>
              <a:rPr kumimoji="1" lang="ja-JP" altLang="en-US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鳥取市伏野</a:t>
            </a:r>
            <a:r>
              <a:rPr kumimoji="1" lang="en-US" altLang="ja-JP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1729-5</a:t>
            </a:r>
            <a:r>
              <a:rPr kumimoji="1" lang="ja-JP" altLang="en-US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endParaRPr kumimoji="1" lang="en-US" altLang="ja-JP" sz="11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電話</a:t>
            </a:r>
            <a:r>
              <a:rPr kumimoji="1" lang="en-US" altLang="ja-JP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0857-59-6336</a:t>
            </a:r>
            <a:r>
              <a:rPr kumimoji="1" lang="ja-JP" altLang="en-US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ＦＡＸ</a:t>
            </a:r>
            <a:r>
              <a:rPr kumimoji="1" lang="en-US" altLang="ja-JP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0857-59-6341</a:t>
            </a:r>
          </a:p>
          <a:p>
            <a:r>
              <a:rPr kumimoji="1" lang="ja-JP" altLang="en-US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Ｅメール：</a:t>
            </a:r>
            <a:r>
              <a:rPr kumimoji="1" lang="en-US" altLang="ja-JP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jinzai@tottori-wel.or.jp</a:t>
            </a:r>
            <a:r>
              <a:rPr kumimoji="1" lang="ja-JP" altLang="en-US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endParaRPr kumimoji="1" lang="en-US" altLang="ja-JP" sz="11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ホームページ：</a:t>
            </a:r>
            <a:r>
              <a:rPr kumimoji="1" lang="en-US" altLang="ja-JP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https://www.tottori-wel.or.jp/common/event/3/1/</a:t>
            </a:r>
            <a:endParaRPr kumimoji="1" lang="en-US" altLang="ja-JP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66" name="四角形: 角を丸くする 65">
            <a:extLst>
              <a:ext uri="{FF2B5EF4-FFF2-40B4-BE49-F238E27FC236}">
                <a16:creationId xmlns:a16="http://schemas.microsoft.com/office/drawing/2014/main" id="{B75548CE-D657-48CE-AEEB-B40E45DFBABA}"/>
              </a:ext>
            </a:extLst>
          </p:cNvPr>
          <p:cNvSpPr/>
          <p:nvPr/>
        </p:nvSpPr>
        <p:spPr>
          <a:xfrm>
            <a:off x="247030" y="1423476"/>
            <a:ext cx="6290248" cy="14123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7F3E33-F167-44B9-8026-A8276954ACBE}"/>
              </a:ext>
            </a:extLst>
          </p:cNvPr>
          <p:cNvSpPr txBox="1"/>
          <p:nvPr/>
        </p:nvSpPr>
        <p:spPr>
          <a:xfrm>
            <a:off x="301056" y="1467943"/>
            <a:ext cx="5402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「進路に迷っている」、「進路は決まったけど不安</a:t>
            </a:r>
            <a:r>
              <a:rPr kumimoji="1" lang="en-US" altLang="ja-JP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…</a:t>
            </a:r>
            <a:r>
              <a:rPr kumimoji="1"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」</a:t>
            </a:r>
          </a:p>
          <a:p>
            <a:r>
              <a:rPr kumimoji="1"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「福祉の仕事に興味がある」</a:t>
            </a:r>
          </a:p>
          <a:p>
            <a:r>
              <a:rPr kumimoji="1"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そんなあなたを応援します！</a:t>
            </a:r>
          </a:p>
          <a:p>
            <a:r>
              <a:rPr kumimoji="1"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実際の職場を見て、働いている方のお話を聞いて、</a:t>
            </a:r>
          </a:p>
          <a:p>
            <a:r>
              <a:rPr kumimoji="1"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福祉の職場ってどんなトコロか知ってみませんか？</a:t>
            </a:r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5E78F14A-07E8-4F2E-B822-DB4237159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147107"/>
              </p:ext>
            </p:extLst>
          </p:nvPr>
        </p:nvGraphicFramePr>
        <p:xfrm>
          <a:off x="348267" y="3075226"/>
          <a:ext cx="2954492" cy="35356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954492">
                  <a:extLst>
                    <a:ext uri="{9D8B030D-6E8A-4147-A177-3AD203B41FA5}">
                      <a16:colId xmlns:a16="http://schemas.microsoft.com/office/drawing/2014/main" val="3664112968"/>
                    </a:ext>
                  </a:extLst>
                </a:gridCol>
              </a:tblGrid>
              <a:tr h="23612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参加対象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098468"/>
                  </a:ext>
                </a:extLst>
              </a:tr>
              <a:tr h="487001"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高校生（保護者や進路指導担当者の方も</a:t>
                      </a:r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O</a:t>
                      </a:r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Ｋ！）</a:t>
                      </a:r>
                    </a:p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大学・短大・専門学校・専修学校等の学生</a:t>
                      </a:r>
                      <a:endParaRPr kumimoji="1" lang="en-US" altLang="ja-JP" sz="9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福祉職場への関心を持つ一般県民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811323"/>
                  </a:ext>
                </a:extLst>
              </a:tr>
              <a:tr h="23612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対象のしごと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963267"/>
                  </a:ext>
                </a:extLst>
              </a:tr>
              <a:tr h="487001"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介護職、保育士、相談員、社会福祉士、</a:t>
                      </a:r>
                      <a:endParaRPr kumimoji="1" lang="en-US" altLang="ja-JP" sz="9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作業療法士、理学療法士、栄養士等</a:t>
                      </a:r>
                    </a:p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（進路が決まっていなくても参加できます）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635712"/>
                  </a:ext>
                </a:extLst>
              </a:tr>
              <a:tr h="23612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スケジュール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184689"/>
                  </a:ext>
                </a:extLst>
              </a:tr>
              <a:tr h="741176"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集合→移動→施設見学（１時間程度を希望により</a:t>
                      </a:r>
                    </a:p>
                    <a:p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1</a:t>
                      </a:r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ヶ所～</a:t>
                      </a:r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2</a:t>
                      </a:r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ヶ所）→移動→解散</a:t>
                      </a:r>
                      <a:endParaRPr kumimoji="1" lang="en-US" altLang="ja-JP" sz="9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※</a:t>
                      </a:r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現地集合現地解散</a:t>
                      </a:r>
                    </a:p>
                    <a:p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※</a:t>
                      </a:r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高校生は、集合場所（学校、駅等）からの送迎が</a:t>
                      </a:r>
                      <a:endParaRPr kumimoji="1" lang="en-US" altLang="ja-JP" sz="9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　必要な場合は御相談ください。</a:t>
                      </a:r>
                      <a:endParaRPr kumimoji="1" lang="en-US" altLang="ja-JP" sz="9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880551"/>
                  </a:ext>
                </a:extLst>
              </a:tr>
              <a:tr h="23612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00" b="1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申込方法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847651"/>
                  </a:ext>
                </a:extLst>
              </a:tr>
              <a:tr h="760164">
                <a:tc>
                  <a:txBody>
                    <a:bodyPr/>
                    <a:lstStyle/>
                    <a:p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【</a:t>
                      </a:r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高校生</a:t>
                      </a:r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】</a:t>
                      </a:r>
                    </a:p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学校を通じて鳥取県社会福祉協議会までお申込みください。</a:t>
                      </a:r>
                    </a:p>
                    <a:p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【</a:t>
                      </a:r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高校生を除く学生又は一般県民</a:t>
                      </a:r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】</a:t>
                      </a:r>
                    </a:p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直接鳥取県社会福祉協議会までお申込みください。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192994"/>
                  </a:ext>
                </a:extLst>
              </a:tr>
            </a:tbl>
          </a:graphicData>
        </a:graphic>
      </p:graphicFrame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427F2962-832C-4B52-8FDD-4927B8C07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170151"/>
              </p:ext>
            </p:extLst>
          </p:nvPr>
        </p:nvGraphicFramePr>
        <p:xfrm>
          <a:off x="3573401" y="3072509"/>
          <a:ext cx="2954492" cy="35433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20674">
                  <a:extLst>
                    <a:ext uri="{9D8B030D-6E8A-4147-A177-3AD203B41FA5}">
                      <a16:colId xmlns:a16="http://schemas.microsoft.com/office/drawing/2014/main" val="1067831965"/>
                    </a:ext>
                  </a:extLst>
                </a:gridCol>
                <a:gridCol w="2133818">
                  <a:extLst>
                    <a:ext uri="{9D8B030D-6E8A-4147-A177-3AD203B41FA5}">
                      <a16:colId xmlns:a16="http://schemas.microsoft.com/office/drawing/2014/main" val="2670776781"/>
                    </a:ext>
                  </a:extLst>
                </a:gridCol>
              </a:tblGrid>
              <a:tr h="250535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05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見学先</a:t>
                      </a:r>
                      <a:endParaRPr kumimoji="1" lang="ja-JP" altLang="en-US" sz="1050" b="1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kumimoji="1" lang="ja-JP" altLang="en-US" sz="1050" b="1" dirty="0"/>
                        <a:t>見学先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804734"/>
                  </a:ext>
                </a:extLst>
              </a:tr>
              <a:tr h="911035"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高齢者</a:t>
                      </a:r>
                      <a:endParaRPr kumimoji="1" lang="en-US" altLang="ja-JP" sz="9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福祉施設</a:t>
                      </a:r>
                    </a:p>
                    <a:p>
                      <a:endParaRPr kumimoji="1" lang="ja-JP" altLang="en-US" sz="9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特別養護老人ホーム、老人保健施設、デイサービスセンターなど、高齢者の介護や日常生活上必要な援助等を行う施設です。</a:t>
                      </a:r>
                    </a:p>
                    <a:p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【</a:t>
                      </a:r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対象</a:t>
                      </a:r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】</a:t>
                      </a:r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介護職、相談員、作業</a:t>
                      </a:r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/</a:t>
                      </a:r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理学療法士、看護師、栄養士等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079825"/>
                  </a:ext>
                </a:extLst>
              </a:tr>
              <a:tr h="911035"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障がい者</a:t>
                      </a:r>
                      <a:endParaRPr kumimoji="1" lang="en-US" altLang="ja-JP" sz="9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福祉施設</a:t>
                      </a:r>
                    </a:p>
                    <a:p>
                      <a:endParaRPr kumimoji="1" lang="ja-JP" altLang="en-US" sz="9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生活介護や居宅介護、自立訓練や就労継続支援などにより、障がいのある方の介護や日常生活の支援などを行う施設です。</a:t>
                      </a:r>
                    </a:p>
                    <a:p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【</a:t>
                      </a:r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対象</a:t>
                      </a:r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】</a:t>
                      </a:r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介護職、相談員、社会福祉士、作業</a:t>
                      </a:r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/</a:t>
                      </a:r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理学療法士、看護師、栄養士等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300786"/>
                  </a:ext>
                </a:extLst>
              </a:tr>
              <a:tr h="790589"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児童福祉</a:t>
                      </a:r>
                      <a:endParaRPr kumimoji="1" lang="en-US" altLang="ja-JP" sz="9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施設</a:t>
                      </a:r>
                    </a:p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（保育）</a:t>
                      </a:r>
                    </a:p>
                    <a:p>
                      <a:endParaRPr kumimoji="1" lang="ja-JP" altLang="en-US" sz="9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保育所、認定こども園など、家庭に替わって子どもを保育する児童福祉施設です。</a:t>
                      </a:r>
                    </a:p>
                    <a:p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【</a:t>
                      </a:r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対象</a:t>
                      </a:r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】</a:t>
                      </a:r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保育士、幼稚園教諭、看護師、栄養士等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051923"/>
                  </a:ext>
                </a:extLst>
              </a:tr>
              <a:tr h="672487"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社会福祉</a:t>
                      </a:r>
                    </a:p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協議会</a:t>
                      </a:r>
                    </a:p>
                    <a:p>
                      <a:endParaRPr kumimoji="1" lang="ja-JP" altLang="en-US" sz="9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地域の人とともに「福祉のまちづくり」の実現をめざしてさまざまな活動を行う団体です。</a:t>
                      </a:r>
                    </a:p>
                    <a:p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【</a:t>
                      </a:r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対象</a:t>
                      </a:r>
                      <a:r>
                        <a:rPr kumimoji="1" lang="en-US" altLang="ja-JP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】</a:t>
                      </a:r>
                      <a:r>
                        <a:rPr kumimoji="1" lang="ja-JP" altLang="en-US" sz="9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社会福祉士等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862277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4ECDD1D-5AE5-A9B0-26D7-0D29466F74B6}"/>
              </a:ext>
            </a:extLst>
          </p:cNvPr>
          <p:cNvSpPr txBox="1"/>
          <p:nvPr/>
        </p:nvSpPr>
        <p:spPr>
          <a:xfrm>
            <a:off x="2516699" y="842425"/>
            <a:ext cx="40205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令和８年７月１日～令和９年１月３１日</a:t>
            </a:r>
            <a:endParaRPr kumimoji="1" lang="en-US" altLang="ja-JP" sz="16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6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</a:t>
            </a:r>
            <a:r>
              <a:rPr kumimoji="1" lang="ja-JP" altLang="en-US" sz="14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（随時受付、次年度以降も実施予定）</a:t>
            </a:r>
          </a:p>
          <a:p>
            <a:endParaRPr kumimoji="1" lang="en-US" altLang="ja-JP" dirty="0">
              <a:solidFill>
                <a:srgbClr val="FF000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8E8EDAF-3DE6-8275-E240-1AC1373D4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72" y="6821376"/>
            <a:ext cx="1952506" cy="1466962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12D6C71-3DA0-FB7B-608E-022AA2104D47}"/>
              </a:ext>
            </a:extLst>
          </p:cNvPr>
          <p:cNvSpPr txBox="1"/>
          <p:nvPr/>
        </p:nvSpPr>
        <p:spPr>
          <a:xfrm>
            <a:off x="216761" y="8313946"/>
            <a:ext cx="664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solidFill>
                  <a:srgbClr val="FF0066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施設見学や福祉用具体験、イベントを通じた施設の方との交流など様々な体験が可能です。</a:t>
            </a:r>
            <a:endParaRPr kumimoji="1" lang="en-US" altLang="ja-JP" sz="1200" dirty="0">
              <a:solidFill>
                <a:srgbClr val="FF0066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200" dirty="0">
                <a:solidFill>
                  <a:srgbClr val="FF0066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まずはお気軽に御相談ください。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D0C879A-3FF6-0F3D-AAAA-AFE53A1A5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212">
            <a:off x="5098556" y="8596816"/>
            <a:ext cx="1339045" cy="1178359"/>
          </a:xfrm>
          <a:prstGeom prst="rect">
            <a:avLst/>
          </a:prstGeom>
        </p:spPr>
      </p:pic>
      <p:sp>
        <p:nvSpPr>
          <p:cNvPr id="24" name="テキスト ボックス 2">
            <a:extLst>
              <a:ext uri="{FF2B5EF4-FFF2-40B4-BE49-F238E27FC236}">
                <a16:creationId xmlns:a16="http://schemas.microsoft.com/office/drawing/2014/main" id="{434F5959-C8BE-2A56-190E-9BE1A532C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22" y="170585"/>
            <a:ext cx="6178004" cy="71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/>
            <a:r>
              <a:rPr lang="ja-JP" sz="400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福祉の職場見学支援事業</a:t>
            </a:r>
            <a:endParaRPr lang="ja-JP" sz="500" b="1" kern="1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AE7DE300-BFF7-F668-0DAD-C6E7A936F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96" y="6819564"/>
            <a:ext cx="1970692" cy="1478019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2E073BC8-95B2-D5F8-65F4-005B39AB8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056" y="6830477"/>
            <a:ext cx="2161456" cy="1448760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2F165AF1-C3B6-A4FC-6102-9F7E399C64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04" y="1561217"/>
            <a:ext cx="1317882" cy="147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65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72A2C54-FD20-9715-ED94-5BF9C375A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179" y="3801315"/>
            <a:ext cx="5020285" cy="7335652"/>
          </a:xfrm>
          <a:prstGeom prst="rect">
            <a:avLst/>
          </a:prstGeom>
        </p:spPr>
      </p:pic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B71DE0B4-7D20-715F-D999-F37DE57FE292}"/>
              </a:ext>
            </a:extLst>
          </p:cNvPr>
          <p:cNvSpPr/>
          <p:nvPr/>
        </p:nvSpPr>
        <p:spPr>
          <a:xfrm rot="21118197">
            <a:off x="326087" y="7496981"/>
            <a:ext cx="1953707" cy="1890995"/>
          </a:xfrm>
          <a:prstGeom prst="rect">
            <a:avLst/>
          </a:prstGeom>
          <a:solidFill>
            <a:srgbClr val="E5B4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676A132-C274-3E6D-ADA9-156F6AD43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320" y="-1074830"/>
            <a:ext cx="4903155" cy="716450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0A1BD37-A088-1A9A-08E2-9812F8692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t="51668" r="32964" b="27"/>
          <a:stretch>
            <a:fillRect/>
          </a:stretch>
        </p:blipFill>
        <p:spPr>
          <a:xfrm>
            <a:off x="438665" y="1390496"/>
            <a:ext cx="3205336" cy="19526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81C7D53-0795-F14D-5F35-E76BC2FF2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01" y="2484015"/>
            <a:ext cx="2938747" cy="22040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6138155-A866-4453-79DC-2934330C1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621">
            <a:off x="36368" y="201533"/>
            <a:ext cx="3643501" cy="96926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B15188-3771-7A5A-F5BC-D51EBEEAB503}"/>
              </a:ext>
            </a:extLst>
          </p:cNvPr>
          <p:cNvSpPr txBox="1"/>
          <p:nvPr/>
        </p:nvSpPr>
        <p:spPr>
          <a:xfrm rot="21188954">
            <a:off x="892710" y="298948"/>
            <a:ext cx="2013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参加者の声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B8CF913-C149-BD99-D023-E34989EBDB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18308" y="3013384"/>
            <a:ext cx="3110692" cy="172176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6D97D33-C13D-07B2-D048-60E6C0A56E75}"/>
              </a:ext>
            </a:extLst>
          </p:cNvPr>
          <p:cNvSpPr txBox="1"/>
          <p:nvPr/>
        </p:nvSpPr>
        <p:spPr>
          <a:xfrm>
            <a:off x="707613" y="3343172"/>
            <a:ext cx="2515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実際に介護士の方が働いている様子や、利用者さんとのやり取りを見ることができ、</a:t>
            </a:r>
            <a:r>
              <a:rPr kumimoji="1" lang="ja-JP" altLang="en-US" sz="1600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貴重な体験</a:t>
            </a:r>
            <a:r>
              <a:rPr kumimoji="1" lang="ja-JP" altLang="en-US" sz="1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ができた。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DD12628-C067-2AB0-8D9A-A5CDECCF19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98" y="481284"/>
            <a:ext cx="2716598" cy="188555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B98593F-D1C5-38FF-295A-24343823B26A}"/>
              </a:ext>
            </a:extLst>
          </p:cNvPr>
          <p:cNvSpPr txBox="1"/>
          <p:nvPr/>
        </p:nvSpPr>
        <p:spPr>
          <a:xfrm>
            <a:off x="4035868" y="728776"/>
            <a:ext cx="2546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元々介護の仕事に興味があったけど、今回の見学を通して</a:t>
            </a:r>
            <a:r>
              <a:rPr kumimoji="1" lang="ja-JP" altLang="en-US" sz="1600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やりがいや仕事内容について</a:t>
            </a:r>
            <a:r>
              <a:rPr kumimoji="1" lang="ja-JP" altLang="en-US" sz="1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改めて知ることができた。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636EF25-6E77-0EEB-E31A-704E1E536D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195" y="4817076"/>
            <a:ext cx="6858000" cy="19882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EE71EE24-902B-8486-6EFE-FD49E36135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53" y="6671733"/>
            <a:ext cx="2778695" cy="208402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1BB1702-37AE-A0B6-9C2C-A93B41D116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1" y="5384129"/>
            <a:ext cx="3027805" cy="2270853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7DCA5F15-CB39-8560-B508-6CF886211A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9444">
            <a:off x="400028" y="7185728"/>
            <a:ext cx="1983717" cy="2065809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22729D0-7A22-E7AF-B485-24B050013765}"/>
              </a:ext>
            </a:extLst>
          </p:cNvPr>
          <p:cNvSpPr txBox="1"/>
          <p:nvPr/>
        </p:nvSpPr>
        <p:spPr>
          <a:xfrm rot="21089760">
            <a:off x="386866" y="7680022"/>
            <a:ext cx="2017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rgbClr val="FF0066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実際に資格を持つ</a:t>
            </a:r>
            <a:endParaRPr kumimoji="1" lang="en-US" altLang="ja-JP" sz="1600" dirty="0">
              <a:solidFill>
                <a:srgbClr val="FF0066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600" dirty="0">
                <a:solidFill>
                  <a:srgbClr val="FF0066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現役の職員さんから</a:t>
            </a:r>
            <a:endParaRPr kumimoji="1" lang="en-US" altLang="ja-JP" sz="1600" dirty="0">
              <a:solidFill>
                <a:srgbClr val="FF0066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600" dirty="0">
                <a:solidFill>
                  <a:srgbClr val="FF0066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仕事のお話を直接</a:t>
            </a:r>
            <a:endParaRPr kumimoji="1" lang="en-US" altLang="ja-JP" sz="1600" dirty="0">
              <a:solidFill>
                <a:srgbClr val="FF0066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600" dirty="0">
                <a:solidFill>
                  <a:srgbClr val="FF0066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聞くことができます。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790B732D-AA0C-20BD-7FDA-94FE286CE6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3243" y="5005311"/>
            <a:ext cx="3462148" cy="2358351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E882309-F380-4FC0-CC0B-290C19885249}"/>
              </a:ext>
            </a:extLst>
          </p:cNvPr>
          <p:cNvSpPr txBox="1"/>
          <p:nvPr/>
        </p:nvSpPr>
        <p:spPr>
          <a:xfrm>
            <a:off x="3576296" y="5600107"/>
            <a:ext cx="3268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直接施設を訪問することで</a:t>
            </a:r>
            <a:endParaRPr kumimoji="1" lang="en-US" altLang="ja-JP" sz="1600" dirty="0">
              <a:highlight>
                <a:srgbClr val="FFFF00"/>
              </a:highlight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1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社会福祉士の仕事内容を理解でき、</a:t>
            </a:r>
            <a:r>
              <a:rPr kumimoji="1" lang="ja-JP" altLang="en-US" sz="1600" dirty="0">
                <a:highlight>
                  <a:srgbClr val="FFFF00"/>
                </a:highligh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働くイメージが掴みやすかった</a:t>
            </a:r>
            <a:r>
              <a:rPr kumimoji="1" lang="ja-JP" altLang="en-US" sz="1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1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質問に丁寧に答えていただき</a:t>
            </a:r>
            <a:endParaRPr kumimoji="1"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1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勉強になった。</a:t>
            </a:r>
            <a:endParaRPr kumimoji="1" lang="en-US" altLang="ja-JP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endParaRPr kumimoji="1" lang="ja-JP" altLang="en-US" sz="1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1FABFF5C-68D7-591B-490C-8B949A586E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67" y="8515504"/>
            <a:ext cx="3343663" cy="4578105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57775F0-B7AA-B98C-8B74-CE9B7F56BADF}"/>
              </a:ext>
            </a:extLst>
          </p:cNvPr>
          <p:cNvSpPr txBox="1"/>
          <p:nvPr/>
        </p:nvSpPr>
        <p:spPr>
          <a:xfrm>
            <a:off x="2806262" y="9073645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参加人数は、１名から１クラス単位まで、</a:t>
            </a:r>
            <a:endParaRPr kumimoji="1" lang="en-US" altLang="ja-JP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en-US" altLang="ja-JP" sz="1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1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御相談に応じて対応させていただきます！</a:t>
            </a:r>
            <a:endParaRPr kumimoji="1" lang="ja-JP" altLang="en-US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0447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479</TotalTime>
  <Words>630</Words>
  <Application>Microsoft Office PowerPoint</Application>
  <PresentationFormat>A4 210 x 297 mm</PresentationFormat>
  <Paragraphs>67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9" baseType="lpstr">
      <vt:lpstr>HG丸ｺﾞｼｯｸM-PRO</vt:lpstr>
      <vt:lpstr>UD デジタル 教科書体 N-B</vt:lpstr>
      <vt:lpstr>Arial</vt:lpstr>
      <vt:lpstr>Calibri</vt:lpstr>
      <vt:lpstr>Calibri Light</vt:lpstr>
      <vt:lpstr>Century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小林  遥</dc:creator>
  <cp:lastModifiedBy>稲村 彩華</cp:lastModifiedBy>
  <cp:revision>23</cp:revision>
  <cp:lastPrinted>2026-05-22T04:40:52Z</cp:lastPrinted>
  <dcterms:created xsi:type="dcterms:W3CDTF">2022-04-27T05:28:31Z</dcterms:created>
  <dcterms:modified xsi:type="dcterms:W3CDTF">2026-05-22T04:40:56Z</dcterms:modified>
</cp:coreProperties>
</file>