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40" userDrawn="1">
          <p15:clr>
            <a:srgbClr val="A4A3A4"/>
          </p15:clr>
        </p15:guide>
        <p15:guide id="2" pos="43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有沢　郁翁" initials="有沢　郁翁" lastIdx="2" clrIdx="0">
    <p:extLst>
      <p:ext uri="{19B8F6BF-5375-455C-9EA6-DF929625EA0E}">
        <p15:presenceInfo xmlns:p15="http://schemas.microsoft.com/office/powerpoint/2012/main" userId="S-1-5-21-1696106892-1311939315-689700017-76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58ED5"/>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099" autoAdjust="0"/>
  </p:normalViewPr>
  <p:slideViewPr>
    <p:cSldViewPr>
      <p:cViewPr varScale="1">
        <p:scale>
          <a:sx n="48" d="100"/>
          <a:sy n="48" d="100"/>
        </p:scale>
        <p:origin x="2358" y="48"/>
      </p:cViewPr>
      <p:guideLst>
        <p:guide orient="horz" pos="6240"/>
        <p:guide pos="43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456813" y="3632202"/>
            <a:ext cx="4950338" cy="3268461"/>
          </a:xfrm>
        </p:spPr>
        <p:txBody>
          <a:bodyPr anchor="b">
            <a:normAutofit/>
          </a:bodyPr>
          <a:lstStyle>
            <a:lvl1pPr>
              <a:defRPr sz="4050"/>
            </a:lvl1pPr>
          </a:lstStyle>
          <a:p>
            <a:r>
              <a:rPr lang="ja-JP" altLang="en-US"/>
              <a:t>マスター タイトルの書式設定</a:t>
            </a:r>
            <a:endParaRPr lang="en-US" dirty="0"/>
          </a:p>
        </p:txBody>
      </p:sp>
      <p:sp>
        <p:nvSpPr>
          <p:cNvPr id="3" name="Subtitle 2"/>
          <p:cNvSpPr>
            <a:spLocks noGrp="1"/>
          </p:cNvSpPr>
          <p:nvPr>
            <p:ph type="subTitle" idx="1"/>
          </p:nvPr>
        </p:nvSpPr>
        <p:spPr>
          <a:xfrm>
            <a:off x="1456813" y="6900661"/>
            <a:ext cx="4950338" cy="162685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23789" y="6241674"/>
            <a:ext cx="1046605" cy="1129239"/>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317500" y="6542671"/>
            <a:ext cx="438734" cy="527403"/>
          </a:xfrm>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2497593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56812" y="880533"/>
            <a:ext cx="4943989" cy="4502391"/>
          </a:xfrm>
        </p:spPr>
        <p:txBody>
          <a:bodyPr anchor="ctr">
            <a:normAutofit/>
          </a:bodyPr>
          <a:lstStyle>
            <a:lvl1pPr algn="l">
              <a:defRPr sz="36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6812" y="6289178"/>
            <a:ext cx="4943989" cy="2247359"/>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4573873"/>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685981"/>
            <a:ext cx="438734" cy="527403"/>
          </a:xfrm>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21710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641093" y="880534"/>
            <a:ext cx="4582190" cy="4182533"/>
          </a:xfrm>
        </p:spPr>
        <p:txBody>
          <a:bodyPr anchor="ctr">
            <a:normAutofit/>
          </a:bodyPr>
          <a:lstStyle>
            <a:lvl1pPr algn="l">
              <a:defRPr sz="36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1811979" y="5063067"/>
            <a:ext cx="4240416"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1456812" y="6289178"/>
            <a:ext cx="4943989" cy="2247359"/>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44" y="4573873"/>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685981"/>
            <a:ext cx="438734" cy="527403"/>
          </a:xfrm>
        </p:spPr>
        <p:txBody>
          <a:bodyPr/>
          <a:lstStyle/>
          <a:p>
            <a:fld id="{65D38720-D8B5-4CB1-9F95-9128F1C7B76C}" type="slidenum">
              <a:rPr kumimoji="1" lang="ja-JP" altLang="en-US" smtClean="0"/>
              <a:t>‹#›</a:t>
            </a:fld>
            <a:endParaRPr kumimoji="1" lang="ja-JP" altLang="en-US"/>
          </a:p>
        </p:txBody>
      </p:sp>
      <p:sp>
        <p:nvSpPr>
          <p:cNvPr id="14" name="TextBox 13"/>
          <p:cNvSpPr txBox="1"/>
          <p:nvPr/>
        </p:nvSpPr>
        <p:spPr>
          <a:xfrm>
            <a:off x="1356238" y="93600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6127150" y="4196553"/>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4868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56812" y="3522136"/>
            <a:ext cx="4943989" cy="3935887"/>
          </a:xfrm>
        </p:spPr>
        <p:txBody>
          <a:bodyPr anchor="b">
            <a:normAutofit/>
          </a:bodyPr>
          <a:lstStyle>
            <a:lvl1pPr algn="l">
              <a:defRPr sz="36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456812" y="7484534"/>
            <a:ext cx="4943989" cy="1053898"/>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4" y="7093176"/>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7197794"/>
            <a:ext cx="438734" cy="527403"/>
          </a:xfrm>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3195165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1641093" y="880534"/>
            <a:ext cx="4582190" cy="4182533"/>
          </a:xfrm>
        </p:spPr>
        <p:txBody>
          <a:bodyPr anchor="ctr">
            <a:normAutofit/>
          </a:bodyPr>
          <a:lstStyle>
            <a:lvl1pPr algn="l">
              <a:defRPr sz="36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456811" y="6273800"/>
            <a:ext cx="5016219" cy="12107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456811" y="7484534"/>
            <a:ext cx="5016219" cy="1053898"/>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44" y="7093176"/>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7197794"/>
            <a:ext cx="438734" cy="527403"/>
          </a:xfrm>
        </p:spPr>
        <p:txBody>
          <a:bodyPr/>
          <a:lstStyle/>
          <a:p>
            <a:fld id="{65D38720-D8B5-4CB1-9F95-9128F1C7B76C}" type="slidenum">
              <a:rPr kumimoji="1" lang="ja-JP" altLang="en-US" smtClean="0"/>
              <a:t>‹#›</a:t>
            </a:fld>
            <a:endParaRPr kumimoji="1" lang="ja-JP" altLang="en-US"/>
          </a:p>
        </p:txBody>
      </p:sp>
      <p:sp>
        <p:nvSpPr>
          <p:cNvPr id="11" name="TextBox 10"/>
          <p:cNvSpPr txBox="1"/>
          <p:nvPr/>
        </p:nvSpPr>
        <p:spPr>
          <a:xfrm>
            <a:off x="1356238" y="93600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2" name="TextBox 11"/>
          <p:cNvSpPr txBox="1"/>
          <p:nvPr/>
        </p:nvSpPr>
        <p:spPr>
          <a:xfrm>
            <a:off x="6127150" y="4196553"/>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9954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56812" y="906255"/>
            <a:ext cx="4943988" cy="4160029"/>
          </a:xfrm>
        </p:spPr>
        <p:txBody>
          <a:bodyPr anchor="ctr">
            <a:normAutofit/>
          </a:bodyPr>
          <a:lstStyle>
            <a:lvl1pPr algn="l">
              <a:defRPr sz="36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456812" y="6273800"/>
            <a:ext cx="4943989" cy="12107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456812" y="7484534"/>
            <a:ext cx="4943989" cy="1053898"/>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7093176"/>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7197794"/>
            <a:ext cx="438734" cy="527403"/>
          </a:xfrm>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820909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303779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8901" y="906254"/>
            <a:ext cx="1242099" cy="7632180"/>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56812" y="906254"/>
            <a:ext cx="3537261" cy="763218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94825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58901" y="901492"/>
            <a:ext cx="4941899" cy="1850174"/>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456812" y="3081867"/>
            <a:ext cx="4943989" cy="54565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374174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6812" y="2996590"/>
            <a:ext cx="4943989" cy="2121600"/>
          </a:xfrm>
        </p:spPr>
        <p:txBody>
          <a:bodyPr anchor="b"/>
          <a:lstStyle>
            <a:lvl1pPr algn="l">
              <a:defRPr sz="3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6812" y="5173133"/>
            <a:ext cx="4943989" cy="12428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4" y="4573873"/>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4685981"/>
            <a:ext cx="438734" cy="527403"/>
          </a:xfrm>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598972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56813" y="3086354"/>
            <a:ext cx="2398148" cy="544179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002981" y="3086354"/>
            <a:ext cx="2397820" cy="544179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383421" y="1137909"/>
            <a:ext cx="438734" cy="527403"/>
          </a:xfrm>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921578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699014" y="3216238"/>
            <a:ext cx="2155947"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1456811" y="4048617"/>
            <a:ext cx="2398149" cy="448601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242116" y="3211575"/>
            <a:ext cx="2154929"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000286" y="4043954"/>
            <a:ext cx="2396760" cy="448601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383421" y="1137909"/>
            <a:ext cx="438734" cy="527403"/>
          </a:xfrm>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101476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458900" y="901492"/>
            <a:ext cx="4941900" cy="1850174"/>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2335364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3188225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56811" y="644350"/>
            <a:ext cx="1972188" cy="1410228"/>
          </a:xfrm>
        </p:spPr>
        <p:txBody>
          <a:bodyPr anchor="b"/>
          <a:lstStyle>
            <a:lvl1pPr algn="l">
              <a:defRPr sz="1500" b="0"/>
            </a:lvl1pPr>
          </a:lstStyle>
          <a:p>
            <a:r>
              <a:rPr lang="ja-JP" altLang="en-US"/>
              <a:t>マスター タイトルの書式設定</a:t>
            </a:r>
            <a:endParaRPr lang="en-US" dirty="0"/>
          </a:p>
        </p:txBody>
      </p:sp>
      <p:sp>
        <p:nvSpPr>
          <p:cNvPr id="3" name="Content Placeholder 2"/>
          <p:cNvSpPr>
            <a:spLocks noGrp="1"/>
          </p:cNvSpPr>
          <p:nvPr>
            <p:ph idx="1"/>
          </p:nvPr>
        </p:nvSpPr>
        <p:spPr>
          <a:xfrm>
            <a:off x="3557620" y="644352"/>
            <a:ext cx="2843180" cy="782161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56811" y="2309108"/>
            <a:ext cx="1972188" cy="615685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1027281"/>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218739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56812" y="6934200"/>
            <a:ext cx="4943989" cy="818622"/>
          </a:xfrm>
        </p:spPr>
        <p:txBody>
          <a:bodyPr anchor="b">
            <a:normAutofit/>
          </a:bodyPr>
          <a:lstStyle>
            <a:lvl1pPr algn="l">
              <a:defRPr sz="18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456812" y="917172"/>
            <a:ext cx="4943989" cy="556829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56812" y="7752821"/>
            <a:ext cx="4943989" cy="71314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EC91C1-17C0-4DFA-9497-70FB6360FAAB}" type="datetimeFigureOut">
              <a:rPr kumimoji="1" lang="ja-JP" altLang="en-US" smtClean="0"/>
              <a:t>2023/10/18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4" y="7093176"/>
            <a:ext cx="1018767" cy="73378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7197794"/>
            <a:ext cx="438734" cy="527403"/>
          </a:xfrm>
        </p:spPr>
        <p:txBody>
          <a:body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474483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330200"/>
            <a:ext cx="1485900" cy="9589129"/>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15316" y="411"/>
            <a:ext cx="1464204" cy="9898732"/>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37160" cy="9906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458900" y="901492"/>
            <a:ext cx="4941900" cy="1850174"/>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56812" y="3081867"/>
            <a:ext cx="4943989" cy="5613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29300" y="8861796"/>
            <a:ext cx="574785" cy="534691"/>
          </a:xfrm>
          <a:prstGeom prst="rect">
            <a:avLst/>
          </a:prstGeom>
        </p:spPr>
        <p:txBody>
          <a:bodyPr vert="horz" lIns="91440" tIns="45720" rIns="91440" bIns="45720" rtlCol="0" anchor="ctr"/>
          <a:lstStyle>
            <a:lvl1pPr algn="r">
              <a:defRPr sz="675">
                <a:solidFill>
                  <a:schemeClr val="tx1">
                    <a:tint val="75000"/>
                  </a:schemeClr>
                </a:solidFill>
              </a:defRPr>
            </a:lvl1pPr>
          </a:lstStyle>
          <a:p>
            <a:fld id="{80EC91C1-17C0-4DFA-9497-70FB6360FAAB}" type="datetimeFigureOut">
              <a:rPr kumimoji="1" lang="ja-JP" altLang="en-US" smtClean="0"/>
              <a:t>2023/10/18</a:t>
            </a:fld>
            <a:endParaRPr kumimoji="1" lang="ja-JP" altLang="en-US"/>
          </a:p>
        </p:txBody>
      </p:sp>
      <p:sp>
        <p:nvSpPr>
          <p:cNvPr id="5" name="Footer Placeholder 4"/>
          <p:cNvSpPr>
            <a:spLocks noGrp="1"/>
          </p:cNvSpPr>
          <p:nvPr>
            <p:ph type="ftr" sz="quarter" idx="3"/>
          </p:nvPr>
        </p:nvSpPr>
        <p:spPr>
          <a:xfrm>
            <a:off x="1456811" y="8862836"/>
            <a:ext cx="4287366"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383421" y="1137909"/>
            <a:ext cx="438734" cy="527403"/>
          </a:xfrm>
          <a:prstGeom prst="rect">
            <a:avLst/>
          </a:prstGeom>
        </p:spPr>
        <p:txBody>
          <a:bodyPr vert="horz" lIns="91440" tIns="45720" rIns="91440" bIns="45720" rtlCol="0" anchor="ctr"/>
          <a:lstStyle>
            <a:lvl1pPr algn="r">
              <a:defRPr sz="1500">
                <a:solidFill>
                  <a:srgbClr val="FEFFFF"/>
                </a:solidFill>
              </a:defRPr>
            </a:lvl1pPr>
          </a:lstStyle>
          <a:p>
            <a:fld id="{65D38720-D8B5-4CB1-9F95-9128F1C7B76C}" type="slidenum">
              <a:rPr kumimoji="1" lang="ja-JP" altLang="en-US" smtClean="0"/>
              <a:t>‹#›</a:t>
            </a:fld>
            <a:endParaRPr kumimoji="1" lang="ja-JP" altLang="en-US"/>
          </a:p>
        </p:txBody>
      </p:sp>
    </p:spTree>
    <p:extLst>
      <p:ext uri="{BB962C8B-B14F-4D97-AF65-F5344CB8AC3E}">
        <p14:creationId xmlns:p14="http://schemas.microsoft.com/office/powerpoint/2010/main" val="1001859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342900" rtl="0" eaLnBrk="1" latinLnBrk="0" hangingPunct="1">
        <a:spcBef>
          <a:spcPct val="0"/>
        </a:spcBef>
        <a:buNone/>
        <a:defRPr kumimoji="1" sz="27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www.tottori-wel.or.jp/hukushi/keiei_top/kensyuannnai/1/" TargetMode="External"/><Relationship Id="rId4" Type="http://schemas.openxmlformats.org/officeDocument/2006/relationships/hyperlink" Target="mailto:keieisidou@tottori-wel.or.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0CB853-4AB5-1DB9-CFE4-D655E4B3494A}"/>
              </a:ext>
            </a:extLst>
          </p:cNvPr>
          <p:cNvSpPr txBox="1"/>
          <p:nvPr/>
        </p:nvSpPr>
        <p:spPr>
          <a:xfrm>
            <a:off x="2183879" y="2433247"/>
            <a:ext cx="4253087" cy="707886"/>
          </a:xfrm>
          <a:prstGeom prst="rect">
            <a:avLst/>
          </a:prstGeom>
          <a:noFill/>
        </p:spPr>
        <p:txBody>
          <a:bodyPr wrap="square" rtlCol="0">
            <a:spAutoFit/>
          </a:bodyPr>
          <a:lstStyle/>
          <a:p>
            <a:pPr algn="just"/>
            <a:r>
              <a:rPr lang="ja-JP" altLang="ja-JP" sz="1000" kern="100" dirty="0">
                <a:effectLst/>
                <a:latin typeface="游明朝" panose="02020400000000000000" pitchFamily="18" charset="-128"/>
                <a:ea typeface="ＭＳ 明朝" panose="02020609040205080304" pitchFamily="17" charset="-128"/>
                <a:cs typeface="Times New Roman" panose="02020603050405020304" pitchFamily="18" charset="0"/>
              </a:rPr>
              <a:t>①計算書類の基礎知識</a:t>
            </a:r>
            <a:endParaRPr lang="en-US" altLang="ja-JP" sz="10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000" kern="100" dirty="0">
                <a:effectLst/>
                <a:latin typeface="游明朝" panose="02020400000000000000" pitchFamily="18" charset="-128"/>
                <a:ea typeface="ＭＳ 明朝" panose="02020609040205080304" pitchFamily="17" charset="-128"/>
                <a:cs typeface="Times New Roman" panose="02020603050405020304" pitchFamily="18" charset="0"/>
              </a:rPr>
              <a:t>②収益性と安全性の経営指標</a:t>
            </a:r>
            <a:endParaRPr lang="en-US" altLang="ja-JP" sz="10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000" kern="100" dirty="0">
                <a:effectLst/>
                <a:latin typeface="游明朝" panose="02020400000000000000" pitchFamily="18" charset="-128"/>
                <a:ea typeface="ＭＳ 明朝" panose="02020609040205080304" pitchFamily="17" charset="-128"/>
                <a:cs typeface="Times New Roman" panose="02020603050405020304" pitchFamily="18" charset="0"/>
              </a:rPr>
              <a:t>③社会福祉法人における財務分析の基礎知識</a:t>
            </a:r>
            <a:endPar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r>
              <a:rPr lang="ja-JP" altLang="ja-JP" sz="1000" dirty="0">
                <a:effectLst/>
                <a:ea typeface="ＭＳ 明朝" panose="02020609040205080304" pitchFamily="17" charset="-128"/>
                <a:cs typeface="Times New Roman" panose="02020603050405020304" pitchFamily="18" charset="0"/>
              </a:rPr>
              <a:t>④社会福祉法人における財務分析のすすめ方　</a:t>
            </a:r>
            <a:r>
              <a:rPr lang="ja-JP" altLang="en-US" sz="1000" dirty="0">
                <a:effectLst/>
                <a:latin typeface="Meiryo UI" panose="020B0604030504040204" pitchFamily="50" charset="-128"/>
                <a:ea typeface="Meiryo UI" panose="020B0604030504040204" pitchFamily="50" charset="-128"/>
                <a:cs typeface="ＭＳ Ｐゴシック" panose="020B0600070205080204" pitchFamily="50" charset="-128"/>
              </a:rPr>
              <a:t>など</a:t>
            </a:r>
            <a:endParaRPr lang="ja-JP" altLang="ja-JP" sz="10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19" name="グループ化 18" descr="い"/>
          <p:cNvGrpSpPr/>
          <p:nvPr/>
        </p:nvGrpSpPr>
        <p:grpSpPr>
          <a:xfrm>
            <a:off x="0" y="-164687"/>
            <a:ext cx="6864700" cy="10158247"/>
            <a:chOff x="-6700" y="1"/>
            <a:chExt cx="6864700" cy="9905999"/>
          </a:xfrm>
        </p:grpSpPr>
        <p:grpSp>
          <p:nvGrpSpPr>
            <p:cNvPr id="3" name="グループ化 2"/>
            <p:cNvGrpSpPr/>
            <p:nvPr/>
          </p:nvGrpSpPr>
          <p:grpSpPr>
            <a:xfrm>
              <a:off x="-6700" y="1"/>
              <a:ext cx="6864700" cy="1496616"/>
              <a:chOff x="-6700" y="1"/>
              <a:chExt cx="6858000" cy="1496616"/>
            </a:xfrm>
          </p:grpSpPr>
          <p:sp>
            <p:nvSpPr>
              <p:cNvPr id="5" name="正方形/長方形 4"/>
              <p:cNvSpPr/>
              <p:nvPr/>
            </p:nvSpPr>
            <p:spPr>
              <a:xfrm>
                <a:off x="-6700" y="1"/>
                <a:ext cx="6858000" cy="1496616"/>
              </a:xfrm>
              <a:prstGeom prst="rect">
                <a:avLst/>
              </a:prstGeom>
              <a:solidFill>
                <a:schemeClr val="accent1">
                  <a:lumMod val="40000"/>
                  <a:lumOff val="60000"/>
                  <a:alpha val="5294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highlight>
                    <a:srgbClr val="FF0000"/>
                  </a:highlight>
                </a:endParaRPr>
              </a:p>
            </p:txBody>
          </p:sp>
          <p:pic>
            <p:nvPicPr>
              <p:cNvPr id="47" name="Picture 6"/>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5661248" cy="1260354"/>
              </a:xfrm>
              <a:prstGeom prst="rect">
                <a:avLst/>
              </a:prstGeom>
              <a:noFill/>
              <a:extLst>
                <a:ext uri="{909E8E84-426E-40DD-AFC4-6F175D3DCCD1}">
                  <a14:hiddenFill xmlns:a14="http://schemas.microsoft.com/office/drawing/2010/main">
                    <a:solidFill>
                      <a:srgbClr val="FFFFFF"/>
                    </a:solidFill>
                  </a14:hiddenFill>
                </a:ext>
              </a:extLst>
            </p:spPr>
          </p:pic>
        </p:grpSp>
        <p:pic>
          <p:nvPicPr>
            <p:cNvPr id="48" name="Picture 5"/>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3702589"/>
              <a:ext cx="6857999" cy="6203411"/>
            </a:xfrm>
            <a:prstGeom prst="rect">
              <a:avLst/>
            </a:prstGeom>
            <a:noFill/>
            <a:extLst>
              <a:ext uri="{909E8E84-426E-40DD-AFC4-6F175D3DCCD1}">
                <a14:hiddenFill xmlns:a14="http://schemas.microsoft.com/office/drawing/2010/main">
                  <a:solidFill>
                    <a:srgbClr val="FFFFFF"/>
                  </a:solidFill>
                </a14:hiddenFill>
              </a:ext>
            </a:extLst>
          </p:spPr>
        </p:pic>
      </p:grpSp>
      <p:sp>
        <p:nvSpPr>
          <p:cNvPr id="52" name="正方形/長方形 51"/>
          <p:cNvSpPr/>
          <p:nvPr/>
        </p:nvSpPr>
        <p:spPr>
          <a:xfrm>
            <a:off x="1684276" y="1749411"/>
            <a:ext cx="123945" cy="131097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Meiryo UI" panose="020B0604030504040204" pitchFamily="50" charset="-128"/>
              <a:ea typeface="Meiryo UI" panose="020B0604030504040204" pitchFamily="50" charset="-128"/>
            </a:endParaRPr>
          </a:p>
        </p:txBody>
      </p:sp>
      <p:sp>
        <p:nvSpPr>
          <p:cNvPr id="53" name="テキスト ボックス 52"/>
          <p:cNvSpPr txBox="1"/>
          <p:nvPr/>
        </p:nvSpPr>
        <p:spPr>
          <a:xfrm>
            <a:off x="800246" y="1716228"/>
            <a:ext cx="902811" cy="307777"/>
          </a:xfrm>
          <a:prstGeom prst="rect">
            <a:avLst/>
          </a:prstGeom>
          <a:noFill/>
        </p:spPr>
        <p:txBody>
          <a:bodyPr wrap="none" rtlCol="0">
            <a:spAutoFit/>
          </a:bodyPr>
          <a:lstStyle/>
          <a:p>
            <a:pPr algn="r"/>
            <a:r>
              <a:rPr kumimoji="1" lang="ja-JP" altLang="en-US" sz="1400" dirty="0">
                <a:latin typeface="Meiryo UI" panose="020B0604030504040204" pitchFamily="50" charset="-128"/>
                <a:ea typeface="Meiryo UI" panose="020B0604030504040204" pitchFamily="50" charset="-128"/>
              </a:rPr>
              <a:t>研修内容</a:t>
            </a:r>
          </a:p>
        </p:txBody>
      </p:sp>
      <p:sp>
        <p:nvSpPr>
          <p:cNvPr id="54" name="テキスト ボックス 53"/>
          <p:cNvSpPr txBox="1"/>
          <p:nvPr/>
        </p:nvSpPr>
        <p:spPr>
          <a:xfrm>
            <a:off x="1951688" y="3188688"/>
            <a:ext cx="4253087"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社会福祉法人・施設の役員、監事、施設長、会計事務担当者等</a:t>
            </a:r>
            <a:endParaRPr lang="en-US" altLang="ja-JP" sz="1200" dirty="0">
              <a:latin typeface="Meiryo UI" panose="020B0604030504040204" pitchFamily="50" charset="-128"/>
              <a:ea typeface="Meiryo UI" panose="020B0604030504040204" pitchFamily="50" charset="-128"/>
            </a:endParaRPr>
          </a:p>
        </p:txBody>
      </p:sp>
      <p:sp>
        <p:nvSpPr>
          <p:cNvPr id="55" name="正方形/長方形 54"/>
          <p:cNvSpPr/>
          <p:nvPr/>
        </p:nvSpPr>
        <p:spPr>
          <a:xfrm>
            <a:off x="1703053" y="3128505"/>
            <a:ext cx="105167" cy="387507"/>
          </a:xfrm>
          <a:prstGeom prst="rect">
            <a:avLst/>
          </a:prstGeom>
          <a:solidFill>
            <a:srgbClr val="99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781465" y="3159410"/>
            <a:ext cx="902811" cy="307777"/>
          </a:xfrm>
          <a:prstGeom prst="rect">
            <a:avLst/>
          </a:prstGeom>
          <a:noFill/>
        </p:spPr>
        <p:txBody>
          <a:bodyPr wrap="none" rtlCol="0">
            <a:spAutoFit/>
          </a:bodyPr>
          <a:lstStyle/>
          <a:p>
            <a:pPr algn="r"/>
            <a:r>
              <a:rPr lang="ja-JP" altLang="en-US" sz="1400" dirty="0">
                <a:latin typeface="Meiryo UI" panose="020B0604030504040204" pitchFamily="50" charset="-128"/>
                <a:ea typeface="Meiryo UI" panose="020B0604030504040204" pitchFamily="50" charset="-128"/>
              </a:rPr>
              <a:t>参加対象</a:t>
            </a:r>
            <a:endParaRPr kumimoji="1" lang="ja-JP" altLang="en-US" sz="1400" dirty="0">
              <a:latin typeface="Meiryo UI" panose="020B0604030504040204" pitchFamily="50" charset="-128"/>
              <a:ea typeface="Meiryo UI" panose="020B0604030504040204" pitchFamily="50" charset="-128"/>
            </a:endParaRPr>
          </a:p>
        </p:txBody>
      </p:sp>
      <p:sp>
        <p:nvSpPr>
          <p:cNvPr id="57" name="正方形/長方形 56"/>
          <p:cNvSpPr/>
          <p:nvPr/>
        </p:nvSpPr>
        <p:spPr>
          <a:xfrm>
            <a:off x="1703055" y="3578149"/>
            <a:ext cx="105165" cy="38750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811921" y="3653302"/>
            <a:ext cx="841897" cy="307777"/>
          </a:xfrm>
          <a:prstGeom prst="rect">
            <a:avLst/>
          </a:prstGeom>
          <a:noFill/>
        </p:spPr>
        <p:txBody>
          <a:bodyPr wrap="none" rtlCol="0">
            <a:spAutoFit/>
          </a:bodyPr>
          <a:lstStyle/>
          <a:p>
            <a:pPr algn="r"/>
            <a:r>
              <a:rPr lang="ja-JP" altLang="en-US" sz="1400" dirty="0">
                <a:latin typeface="Meiryo UI" panose="020B0604030504040204" pitchFamily="50" charset="-128"/>
                <a:ea typeface="Meiryo UI" panose="020B0604030504040204" pitchFamily="50" charset="-128"/>
              </a:rPr>
              <a:t>定　　 員</a:t>
            </a:r>
            <a:endParaRPr kumimoji="1" lang="ja-JP" altLang="en-US" sz="1400" dirty="0">
              <a:latin typeface="Meiryo UI" panose="020B0604030504040204" pitchFamily="50" charset="-128"/>
              <a:ea typeface="Meiryo UI" panose="020B0604030504040204" pitchFamily="50" charset="-128"/>
            </a:endParaRPr>
          </a:p>
        </p:txBody>
      </p:sp>
      <p:sp>
        <p:nvSpPr>
          <p:cNvPr id="59" name="正方形/長方形 58"/>
          <p:cNvSpPr/>
          <p:nvPr/>
        </p:nvSpPr>
        <p:spPr>
          <a:xfrm>
            <a:off x="1703055" y="4036900"/>
            <a:ext cx="105165" cy="64807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811920" y="4215652"/>
            <a:ext cx="841897" cy="307777"/>
          </a:xfrm>
          <a:prstGeom prst="rect">
            <a:avLst/>
          </a:prstGeom>
          <a:noFill/>
        </p:spPr>
        <p:txBody>
          <a:bodyPr wrap="none" rtlCol="0">
            <a:spAutoFit/>
          </a:bodyPr>
          <a:lstStyle/>
          <a:p>
            <a:pPr algn="r"/>
            <a:r>
              <a:rPr lang="ja-JP" altLang="en-US" sz="1400" dirty="0">
                <a:latin typeface="Meiryo UI" panose="020B0604030504040204" pitchFamily="50" charset="-128"/>
                <a:ea typeface="Meiryo UI" panose="020B0604030504040204" pitchFamily="50" charset="-128"/>
              </a:rPr>
              <a:t>講　　 師</a:t>
            </a:r>
            <a:endParaRPr kumimoji="1" lang="ja-JP" altLang="en-US" sz="1400" dirty="0">
              <a:latin typeface="Meiryo UI" panose="020B0604030504040204" pitchFamily="50" charset="-128"/>
              <a:ea typeface="Meiryo UI" panose="020B0604030504040204" pitchFamily="50" charset="-128"/>
            </a:endParaRPr>
          </a:p>
        </p:txBody>
      </p:sp>
      <p:sp>
        <p:nvSpPr>
          <p:cNvPr id="65" name="正方形/長方形 64"/>
          <p:cNvSpPr/>
          <p:nvPr/>
        </p:nvSpPr>
        <p:spPr>
          <a:xfrm>
            <a:off x="1703055" y="5514506"/>
            <a:ext cx="105165" cy="6480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800246" y="5628415"/>
            <a:ext cx="902811" cy="307777"/>
          </a:xfrm>
          <a:prstGeom prst="rect">
            <a:avLst/>
          </a:prstGeom>
          <a:noFill/>
        </p:spPr>
        <p:txBody>
          <a:bodyPr wrap="none" rtlCol="0">
            <a:spAutoFit/>
          </a:bodyPr>
          <a:lstStyle/>
          <a:p>
            <a:pPr algn="r"/>
            <a:r>
              <a:rPr kumimoji="1" lang="ja-JP" altLang="en-US" sz="1400" dirty="0">
                <a:latin typeface="Meiryo UI" panose="020B0604030504040204" pitchFamily="50" charset="-128"/>
                <a:ea typeface="Meiryo UI" panose="020B0604030504040204" pitchFamily="50" charset="-128"/>
              </a:rPr>
              <a:t>申込方法</a:t>
            </a:r>
          </a:p>
        </p:txBody>
      </p:sp>
      <p:sp>
        <p:nvSpPr>
          <p:cNvPr id="18" name="テキスト ボックス 17"/>
          <p:cNvSpPr txBox="1"/>
          <p:nvPr/>
        </p:nvSpPr>
        <p:spPr>
          <a:xfrm>
            <a:off x="260648" y="535494"/>
            <a:ext cx="6297041" cy="769441"/>
          </a:xfrm>
          <a:prstGeom prst="rect">
            <a:avLst/>
          </a:prstGeom>
          <a:noFill/>
        </p:spPr>
        <p:txBody>
          <a:bodyPr wrap="square" rtlCol="0">
            <a:spAutoFit/>
          </a:bodyPr>
          <a:lstStyle/>
          <a:p>
            <a:pPr algn="ctr"/>
            <a:r>
              <a:rPr kumimoji="1" lang="ja-JP" altLang="en-US" sz="2000" b="1" dirty="0">
                <a:latin typeface="Meiryo UI" panose="020B0604030504040204" pitchFamily="50" charset="-128"/>
                <a:ea typeface="Meiryo UI" panose="020B0604030504040204" pitchFamily="50" charset="-128"/>
              </a:rPr>
              <a:t>令和</a:t>
            </a:r>
            <a:r>
              <a:rPr lang="ja-JP" altLang="en-US" sz="2000" b="1" dirty="0">
                <a:latin typeface="Meiryo UI" panose="020B0604030504040204" pitchFamily="50" charset="-128"/>
                <a:ea typeface="Meiryo UI" panose="020B0604030504040204" pitchFamily="50" charset="-128"/>
              </a:rPr>
              <a:t>５</a:t>
            </a:r>
            <a:r>
              <a:rPr kumimoji="1" lang="ja-JP" altLang="en-US" sz="2000" b="1" dirty="0">
                <a:latin typeface="Meiryo UI" panose="020B0604030504040204" pitchFamily="50" charset="-128"/>
                <a:ea typeface="Meiryo UI" panose="020B0604030504040204" pitchFamily="50" charset="-128"/>
              </a:rPr>
              <a:t>年度　</a:t>
            </a:r>
            <a:r>
              <a:rPr kumimoji="1" lang="ja-JP" altLang="en-US" sz="2400" b="1" dirty="0">
                <a:latin typeface="Meiryo UI" panose="020B0604030504040204" pitchFamily="50" charset="-128"/>
                <a:ea typeface="Meiryo UI" panose="020B0604030504040204" pitchFamily="50" charset="-128"/>
              </a:rPr>
              <a:t>社会福祉法人会計実務研修会</a:t>
            </a:r>
            <a:r>
              <a:rPr kumimoji="1" lang="en-US" altLang="ja-JP" sz="2400" b="1" dirty="0">
                <a:latin typeface="Meiryo UI" panose="020B0604030504040204" pitchFamily="50" charset="-128"/>
                <a:ea typeface="Meiryo UI" panose="020B0604030504040204" pitchFamily="50" charset="-128"/>
              </a:rPr>
              <a:t>Ⅱ</a:t>
            </a:r>
          </a:p>
          <a:p>
            <a:pPr algn="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決算書の見方と財務分析</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　</a:t>
            </a:r>
            <a:endParaRPr kumimoji="1" lang="ja-JP" altLang="en-US" sz="2000" b="1"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1951688" y="3646491"/>
            <a:ext cx="4088869" cy="307777"/>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50</a:t>
            </a:r>
            <a:r>
              <a:rPr lang="ja-JP" altLang="en-US" sz="1400" b="1">
                <a:latin typeface="Meiryo UI" panose="020B0604030504040204" pitchFamily="50" charset="-128"/>
                <a:ea typeface="Meiryo UI" panose="020B0604030504040204" pitchFamily="50" charset="-128"/>
              </a:rPr>
              <a:t>名まで（会場、オンラインとも）</a:t>
            </a:r>
            <a:r>
              <a:rPr lang="en-US" altLang="ja-JP" sz="900" b="1">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定員になり次第、締め切り　</a:t>
            </a:r>
            <a:endParaRPr lang="en-US" altLang="ja-JP" sz="900" b="1"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1971270" y="4091841"/>
            <a:ext cx="2688557" cy="553998"/>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rPr>
              <a:t>池原公認会計士事務所</a:t>
            </a:r>
            <a:endParaRPr lang="en-US" altLang="ja-JP" sz="14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公認会計士</a:t>
            </a:r>
            <a:r>
              <a:rPr lang="zh-TW" altLang="en-US" sz="12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池 原   浩 一　 氏</a:t>
            </a:r>
            <a:endParaRPr kumimoji="1" lang="ja-JP" altLang="en-US" sz="1600" b="1"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1857292" y="1690516"/>
            <a:ext cx="4579674" cy="692497"/>
          </a:xfrm>
          <a:prstGeom prst="rect">
            <a:avLst/>
          </a:prstGeom>
          <a:noFill/>
        </p:spPr>
        <p:txBody>
          <a:bodyPr wrap="square" rtlCol="0">
            <a:spAutoFit/>
          </a:bodyPr>
          <a:lstStyle/>
          <a:p>
            <a:r>
              <a:rPr lang="ja-JP" altLang="en-US" sz="1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b="1" dirty="0">
                <a:effectLst/>
                <a:latin typeface="ＭＳ ゴシック" panose="020B0609070205080204" pitchFamily="49" charset="-128"/>
                <a:ea typeface="ＭＳ ゴシック" panose="020B0609070205080204" pitchFamily="49" charset="-128"/>
                <a:cs typeface="Times New Roman" panose="02020603050405020304" pitchFamily="18" charset="0"/>
              </a:rPr>
              <a:t>社会福祉法人を経営する上で計算書類をどのように見ればよいのか、各種の経営指標の意味、計算方法、活用の方法など財務分析のすすめ方について学びます。</a:t>
            </a:r>
            <a:endParaRPr kumimoji="1" lang="ja-JP" altLang="en-US" sz="1300" b="1" dirty="0">
              <a:latin typeface="ＭＳ ゴシック" panose="020B0609070205080204" pitchFamily="49" charset="-128"/>
              <a:ea typeface="ＭＳ ゴシック" panose="020B0609070205080204" pitchFamily="49" charset="-128"/>
            </a:endParaRPr>
          </a:p>
        </p:txBody>
      </p:sp>
      <p:sp>
        <p:nvSpPr>
          <p:cNvPr id="71" name="テキスト ボックス 70"/>
          <p:cNvSpPr txBox="1"/>
          <p:nvPr/>
        </p:nvSpPr>
        <p:spPr>
          <a:xfrm>
            <a:off x="1852239" y="5504958"/>
            <a:ext cx="3768980" cy="841705"/>
          </a:xfrm>
          <a:prstGeom prst="rect">
            <a:avLst/>
          </a:prstGeom>
          <a:noFill/>
        </p:spPr>
        <p:txBody>
          <a:bodyPr wrap="none" rtlCol="0">
            <a:spAutoFit/>
          </a:bodyPr>
          <a:lstStyle/>
          <a:p>
            <a:pPr>
              <a:lnSpc>
                <a:spcPct val="150000"/>
              </a:lnSpc>
            </a:pPr>
            <a:r>
              <a:rPr lang="ja-JP" altLang="en-US" sz="1100" b="1" dirty="0">
                <a:latin typeface="Meiryo UI" panose="020B0604030504040204" pitchFamily="50" charset="-128"/>
                <a:ea typeface="Meiryo UI" panose="020B0604030504040204" pitchFamily="50" charset="-128"/>
              </a:rPr>
              <a:t>申込期限：　１</a:t>
            </a:r>
            <a:r>
              <a:rPr lang="en-US" altLang="ja-JP" sz="1100" b="1" dirty="0">
                <a:latin typeface="Meiryo UI" panose="020B0604030504040204" pitchFamily="50" charset="-128"/>
                <a:ea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rPr>
              <a:t>月２４日（金）</a:t>
            </a:r>
            <a:endParaRPr lang="en-US" altLang="ja-JP" sz="11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参加申込書に記入の上、メール又はファックスでお申し込みください。</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メール：</a:t>
            </a:r>
            <a:r>
              <a:rPr lang="en-US" altLang="ja-JP" sz="900" dirty="0">
                <a:latin typeface="Meiryo UI" panose="020B0604030504040204" pitchFamily="50" charset="-128"/>
                <a:ea typeface="Meiryo UI" panose="020B0604030504040204" pitchFamily="50" charset="-128"/>
                <a:hlinkClick r:id="rId4"/>
              </a:rPr>
              <a:t>keieisidou@tottori-wel.or.jp</a:t>
            </a:r>
            <a:r>
              <a:rPr lang="ja-JP" altLang="en-US" sz="900" dirty="0">
                <a:latin typeface="Meiryo UI" panose="020B0604030504040204" pitchFamily="50" charset="-128"/>
                <a:ea typeface="Meiryo UI" panose="020B0604030504040204" pitchFamily="50" charset="-128"/>
              </a:rPr>
              <a:t>　　   ファックス：</a:t>
            </a:r>
            <a:r>
              <a:rPr lang="en-US" altLang="ja-JP" sz="900" dirty="0">
                <a:latin typeface="Meiryo UI" panose="020B0604030504040204" pitchFamily="50" charset="-128"/>
                <a:ea typeface="Meiryo UI" panose="020B0604030504040204" pitchFamily="50" charset="-128"/>
              </a:rPr>
              <a:t>0857-59-6341</a:t>
            </a:r>
            <a:endParaRPr lang="en-US" altLang="ja-JP" sz="1100" dirty="0">
              <a:latin typeface="Meiryo UI" panose="020B0604030504040204" pitchFamily="50" charset="-128"/>
              <a:ea typeface="Meiryo UI" panose="020B0604030504040204" pitchFamily="50" charset="-128"/>
            </a:endParaRPr>
          </a:p>
          <a:p>
            <a:pPr>
              <a:lnSpc>
                <a:spcPct val="150000"/>
              </a:lnSpc>
            </a:pPr>
            <a:r>
              <a:rPr lang="ja-JP" altLang="en-US" sz="1100" dirty="0">
                <a:latin typeface="Meiryo UI" panose="020B0604030504040204" pitchFamily="50" charset="-128"/>
                <a:ea typeface="Meiryo UI" panose="020B0604030504040204" pitchFamily="50" charset="-128"/>
              </a:rPr>
              <a:t>　　</a:t>
            </a:r>
            <a:endParaRPr kumimoji="1" lang="ja-JP" altLang="en-US" sz="1100" b="1" dirty="0">
              <a:latin typeface="Meiryo UI" panose="020B0604030504040204" pitchFamily="50" charset="-128"/>
              <a:ea typeface="Meiryo UI" panose="020B0604030504040204" pitchFamily="50" charset="-128"/>
            </a:endParaRPr>
          </a:p>
        </p:txBody>
      </p:sp>
      <p:sp>
        <p:nvSpPr>
          <p:cNvPr id="6" name="Text Box 13"/>
          <p:cNvSpPr txBox="1">
            <a:spLocks noChangeArrowheads="1"/>
          </p:cNvSpPr>
          <p:nvPr/>
        </p:nvSpPr>
        <p:spPr bwMode="auto">
          <a:xfrm>
            <a:off x="1308232" y="6356363"/>
            <a:ext cx="489654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令和５年 </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１２月 ５日</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（火） </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AutoShape 93"/>
          <p:cNvSpPr>
            <a:spLocks noChangeArrowheads="1"/>
          </p:cNvSpPr>
          <p:nvPr/>
        </p:nvSpPr>
        <p:spPr bwMode="auto">
          <a:xfrm>
            <a:off x="692697" y="6459782"/>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ea typeface="メイリオ" pitchFamily="50" charset="-128"/>
                <a:cs typeface="メイリオ" pitchFamily="50" charset="-128"/>
              </a:rPr>
              <a:t>日　時</a:t>
            </a:r>
          </a:p>
        </p:txBody>
      </p:sp>
      <p:sp>
        <p:nvSpPr>
          <p:cNvPr id="9" name="AutoShape 93"/>
          <p:cNvSpPr>
            <a:spLocks noChangeArrowheads="1"/>
          </p:cNvSpPr>
          <p:nvPr/>
        </p:nvSpPr>
        <p:spPr bwMode="auto">
          <a:xfrm>
            <a:off x="695982" y="6758628"/>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ea typeface="メイリオ" pitchFamily="50" charset="-128"/>
                <a:cs typeface="メイリオ" pitchFamily="50" charset="-128"/>
              </a:rPr>
              <a:t>会　場</a:t>
            </a:r>
          </a:p>
        </p:txBody>
      </p:sp>
      <p:sp>
        <p:nvSpPr>
          <p:cNvPr id="10" name="AutoShape 93"/>
          <p:cNvSpPr>
            <a:spLocks noChangeArrowheads="1"/>
          </p:cNvSpPr>
          <p:nvPr/>
        </p:nvSpPr>
        <p:spPr bwMode="auto">
          <a:xfrm>
            <a:off x="702617" y="7060893"/>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ea typeface="メイリオ" pitchFamily="50" charset="-128"/>
                <a:cs typeface="メイリオ" pitchFamily="50" charset="-128"/>
              </a:rPr>
              <a:t>参加費</a:t>
            </a:r>
          </a:p>
        </p:txBody>
      </p:sp>
      <p:sp>
        <p:nvSpPr>
          <p:cNvPr id="11" name="Text Box 13"/>
          <p:cNvSpPr txBox="1">
            <a:spLocks noChangeArrowheads="1"/>
          </p:cNvSpPr>
          <p:nvPr/>
        </p:nvSpPr>
        <p:spPr bwMode="auto">
          <a:xfrm>
            <a:off x="1308232" y="6754174"/>
            <a:ext cx="536112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鳥取県立福祉人材研修センター（</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階：第１小研修室）　</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オンラインでの参加も可能です。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Text Box 13"/>
          <p:cNvSpPr txBox="1">
            <a:spLocks noChangeArrowheads="1"/>
          </p:cNvSpPr>
          <p:nvPr/>
        </p:nvSpPr>
        <p:spPr bwMode="auto">
          <a:xfrm>
            <a:off x="1321728" y="7042281"/>
            <a:ext cx="194421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２，０００円／人</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AutoShape 93"/>
          <p:cNvSpPr>
            <a:spLocks noChangeArrowheads="1"/>
          </p:cNvSpPr>
          <p:nvPr/>
        </p:nvSpPr>
        <p:spPr bwMode="auto">
          <a:xfrm>
            <a:off x="696812" y="7352637"/>
            <a:ext cx="576064" cy="180026"/>
          </a:xfrm>
          <a:prstGeom prst="roundRect">
            <a:avLst>
              <a:gd name="adj" fmla="val 50000"/>
            </a:avLst>
          </a:prstGeom>
          <a:solidFill>
            <a:schemeClr val="tx2"/>
          </a:solidFill>
          <a:ln>
            <a:noFill/>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800" dirty="0">
                <a:solidFill>
                  <a:schemeClr val="bg1"/>
                </a:solidFill>
                <a:ea typeface="メイリオ" pitchFamily="50" charset="-128"/>
                <a:cs typeface="メイリオ" pitchFamily="50" charset="-128"/>
              </a:rPr>
              <a:t>支払方法</a:t>
            </a:r>
          </a:p>
        </p:txBody>
      </p:sp>
      <p:sp>
        <p:nvSpPr>
          <p:cNvPr id="14" name="Text Box 13"/>
          <p:cNvSpPr txBox="1">
            <a:spLocks noChangeArrowheads="1"/>
          </p:cNvSpPr>
          <p:nvPr/>
        </p:nvSpPr>
        <p:spPr bwMode="auto">
          <a:xfrm>
            <a:off x="1337987" y="7346221"/>
            <a:ext cx="5098979"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法人ごとに取りまとめて、</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１１月２４日（金）</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までに下記口座へお振込みください。</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spcBef>
                <a:spcPct val="0"/>
              </a:spcBef>
              <a:buFontTx/>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（欠席等による返金は対応できません。）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Rectangle 94" descr="右上がり対角線 (反転)"/>
          <p:cNvSpPr>
            <a:spLocks noChangeArrowheads="1"/>
          </p:cNvSpPr>
          <p:nvPr/>
        </p:nvSpPr>
        <p:spPr bwMode="auto">
          <a:xfrm>
            <a:off x="1546228" y="7751945"/>
            <a:ext cx="4337721" cy="594633"/>
          </a:xfrm>
          <a:prstGeom prst="rect">
            <a:avLst/>
          </a:prstGeom>
          <a:noFill/>
          <a:ln w="9525">
            <a:solidFill>
              <a:schemeClr val="bg1">
                <a:lumMod val="75000"/>
              </a:schemeClr>
            </a:solidFill>
            <a:miter lim="800000"/>
            <a:headEnd/>
            <a:tailEnd/>
          </a:ln>
          <a:effectLst/>
        </p:spPr>
        <p:txBody>
          <a:bodyPr wrap="none" lIns="83969" tIns="41985" rIns="83969" bIns="41985"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sz="1000" b="1" dirty="0">
                <a:latin typeface="メイリオ" pitchFamily="50" charset="-128"/>
                <a:ea typeface="メイリオ" pitchFamily="50" charset="-128"/>
                <a:cs typeface="メイリオ" pitchFamily="50" charset="-128"/>
              </a:rPr>
              <a:t>【</a:t>
            </a:r>
            <a:r>
              <a:rPr lang="ja-JP" altLang="en-US" sz="1000" b="1" dirty="0">
                <a:latin typeface="メイリオ" pitchFamily="50" charset="-128"/>
                <a:ea typeface="メイリオ" pitchFamily="50" charset="-128"/>
                <a:cs typeface="メイリオ" pitchFamily="50" charset="-128"/>
              </a:rPr>
              <a:t>振込口座</a:t>
            </a:r>
            <a:r>
              <a:rPr lang="en-US" altLang="ja-JP" sz="1000" b="1" dirty="0">
                <a:latin typeface="メイリオ" pitchFamily="50" charset="-128"/>
                <a:ea typeface="メイリオ" pitchFamily="50" charset="-128"/>
                <a:cs typeface="メイリオ" pitchFamily="50" charset="-128"/>
              </a:rPr>
              <a:t>】</a:t>
            </a:r>
            <a:r>
              <a:rPr lang="ja-JP" altLang="en-US" sz="1000" b="1" dirty="0">
                <a:latin typeface="メイリオ" pitchFamily="50" charset="-128"/>
                <a:ea typeface="メイリオ" pitchFamily="50" charset="-128"/>
                <a:cs typeface="メイリオ" pitchFamily="50" charset="-128"/>
              </a:rPr>
              <a:t>　山陰合同銀行 湖山出張所</a:t>
            </a:r>
            <a:endParaRPr lang="en-US" altLang="ja-JP" sz="1000" b="1" dirty="0">
              <a:latin typeface="メイリオ" pitchFamily="50" charset="-128"/>
              <a:ea typeface="メイリオ" pitchFamily="50" charset="-128"/>
              <a:cs typeface="メイリオ" pitchFamily="50" charset="-128"/>
            </a:endParaRPr>
          </a:p>
          <a:p>
            <a:pPr eaLnBrk="1" hangingPunct="1"/>
            <a:r>
              <a:rPr lang="ja-JP" altLang="en-US" sz="1000" b="1" dirty="0">
                <a:latin typeface="メイリオ" pitchFamily="50" charset="-128"/>
                <a:ea typeface="メイリオ" pitchFamily="50" charset="-128"/>
                <a:cs typeface="メイリオ" pitchFamily="50" charset="-128"/>
              </a:rPr>
              <a:t>　　　　　　　（口座種別）普通預金　（口座番号）３６０５５４２</a:t>
            </a:r>
            <a:endParaRPr lang="en-US" altLang="ja-JP" sz="1000" b="1" dirty="0">
              <a:latin typeface="メイリオ" pitchFamily="50" charset="-128"/>
              <a:ea typeface="メイリオ" pitchFamily="50" charset="-128"/>
              <a:cs typeface="メイリオ" pitchFamily="50" charset="-128"/>
            </a:endParaRPr>
          </a:p>
          <a:p>
            <a:pPr eaLnBrk="1" hangingPunct="1"/>
            <a:r>
              <a:rPr lang="ja-JP" altLang="en-US" sz="1000" b="1" dirty="0">
                <a:latin typeface="メイリオ" pitchFamily="50" charset="-128"/>
                <a:ea typeface="メイリオ" pitchFamily="50" charset="-128"/>
                <a:cs typeface="メイリオ" pitchFamily="50" charset="-128"/>
              </a:rPr>
              <a:t>　　　　　　　（口座名義）社会福祉法人鳥取県社会福祉協議会</a:t>
            </a:r>
          </a:p>
        </p:txBody>
      </p:sp>
      <p:sp>
        <p:nvSpPr>
          <p:cNvPr id="36" name="Text Box 183"/>
          <p:cNvSpPr txBox="1">
            <a:spLocks noChangeArrowheads="1"/>
          </p:cNvSpPr>
          <p:nvPr/>
        </p:nvSpPr>
        <p:spPr bwMode="auto">
          <a:xfrm>
            <a:off x="748351" y="8823893"/>
            <a:ext cx="513360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latin typeface="メイリオ" pitchFamily="50" charset="-128"/>
                <a:ea typeface="メイリオ" pitchFamily="50" charset="-128"/>
                <a:cs typeface="メイリオ" pitchFamily="50" charset="-128"/>
              </a:rPr>
              <a:t>〒689-0201</a:t>
            </a:r>
            <a:r>
              <a:rPr lang="ja-JP" altLang="en-US" sz="900" dirty="0">
                <a:latin typeface="メイリオ" pitchFamily="50" charset="-128"/>
                <a:ea typeface="メイリオ" pitchFamily="50" charset="-128"/>
                <a:cs typeface="メイリオ" pitchFamily="50" charset="-128"/>
              </a:rPr>
              <a:t>　鳥取市伏野</a:t>
            </a:r>
            <a:r>
              <a:rPr lang="en-US" altLang="ja-JP" sz="900" dirty="0">
                <a:latin typeface="メイリオ" pitchFamily="50" charset="-128"/>
                <a:ea typeface="メイリオ" pitchFamily="50" charset="-128"/>
                <a:cs typeface="メイリオ" pitchFamily="50" charset="-128"/>
              </a:rPr>
              <a:t>1729-5</a:t>
            </a:r>
            <a:r>
              <a:rPr lang="ja-JP" altLang="en-US" sz="900" dirty="0">
                <a:latin typeface="メイリオ" pitchFamily="50" charset="-128"/>
                <a:ea typeface="メイリオ" pitchFamily="50" charset="-128"/>
                <a:cs typeface="メイリオ" pitchFamily="50" charset="-128"/>
              </a:rPr>
              <a:t>　県立福祉人材研修センター</a:t>
            </a:r>
            <a:endParaRPr lang="en-US" altLang="ja-JP" sz="900" dirty="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900" dirty="0">
                <a:latin typeface="メイリオ" pitchFamily="50" charset="-128"/>
                <a:ea typeface="メイリオ" pitchFamily="50" charset="-128"/>
                <a:cs typeface="メイリオ" pitchFamily="50" charset="-128"/>
              </a:rPr>
              <a:t>TEL: (0857)59-6344    FAX: (0857)59-6341</a:t>
            </a:r>
            <a:r>
              <a:rPr lang="ja-JP" altLang="en-US" sz="900" dirty="0">
                <a:latin typeface="メイリオ" pitchFamily="50" charset="-128"/>
                <a:ea typeface="メイリオ" pitchFamily="50" charset="-128"/>
                <a:cs typeface="メイリオ" pitchFamily="50" charset="-128"/>
              </a:rPr>
              <a:t>　　</a:t>
            </a:r>
            <a:r>
              <a:rPr lang="en-US" altLang="ja-JP" sz="900" dirty="0">
                <a:latin typeface="メイリオ" pitchFamily="50" charset="-128"/>
                <a:ea typeface="メイリオ" pitchFamily="50" charset="-128"/>
                <a:cs typeface="メイリオ" pitchFamily="50" charset="-128"/>
              </a:rPr>
              <a:t>E-mail</a:t>
            </a:r>
            <a:r>
              <a:rPr lang="ja-JP" altLang="en-US" sz="900" dirty="0">
                <a:latin typeface="メイリオ" pitchFamily="50" charset="-128"/>
                <a:ea typeface="メイリオ" pitchFamily="50" charset="-128"/>
                <a:cs typeface="メイリオ" pitchFamily="50" charset="-128"/>
              </a:rPr>
              <a:t>：</a:t>
            </a:r>
            <a:r>
              <a:rPr lang="en-US" altLang="ja-JP" sz="900" dirty="0">
                <a:latin typeface="メイリオ" pitchFamily="50" charset="-128"/>
                <a:ea typeface="メイリオ" pitchFamily="50" charset="-128"/>
                <a:cs typeface="メイリオ" pitchFamily="50" charset="-128"/>
                <a:hlinkClick r:id="rId4"/>
              </a:rPr>
              <a:t>keieisidou@tottori-wel.or.jp</a:t>
            </a:r>
            <a:endParaRPr lang="en-US" altLang="ja-JP" sz="900" dirty="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900" dirty="0">
                <a:latin typeface="メイリオ" pitchFamily="50" charset="-128"/>
                <a:ea typeface="メイリオ" pitchFamily="50" charset="-128"/>
                <a:cs typeface="メイリオ" pitchFamily="50" charset="-128"/>
              </a:rPr>
              <a:t> </a:t>
            </a:r>
            <a:r>
              <a:rPr lang="ja-JP" altLang="en-US" sz="900">
                <a:latin typeface="メイリオ" pitchFamily="50" charset="-128"/>
                <a:ea typeface="メイリオ" pitchFamily="50" charset="-128"/>
                <a:cs typeface="メイリオ" pitchFamily="50" charset="-128"/>
              </a:rPr>
              <a:t>担当　（坂本・</a:t>
            </a:r>
            <a:r>
              <a:rPr lang="ja-JP" altLang="en-US" sz="900" dirty="0">
                <a:latin typeface="メイリオ" pitchFamily="50" charset="-128"/>
                <a:ea typeface="メイリオ" pitchFamily="50" charset="-128"/>
                <a:cs typeface="メイリオ" pitchFamily="50" charset="-128"/>
              </a:rPr>
              <a:t>桑村</a:t>
            </a:r>
            <a:r>
              <a:rPr lang="en-US" altLang="ja-JP" sz="900" dirty="0">
                <a:latin typeface="メイリオ" pitchFamily="50" charset="-128"/>
                <a:ea typeface="メイリオ" pitchFamily="50" charset="-128"/>
                <a:cs typeface="メイリオ" pitchFamily="50" charset="-128"/>
              </a:rPr>
              <a:t>)</a:t>
            </a:r>
            <a:r>
              <a:rPr lang="ja-JP" altLang="en-US" sz="900" dirty="0">
                <a:latin typeface="メイリオ" pitchFamily="50" charset="-128"/>
                <a:ea typeface="メイリオ" pitchFamily="50" charset="-128"/>
                <a:cs typeface="メイリオ" pitchFamily="50" charset="-128"/>
              </a:rPr>
              <a:t>まで</a:t>
            </a:r>
            <a:endParaRPr lang="en-US" altLang="ja-JP" sz="900" dirty="0">
              <a:latin typeface="メイリオ" pitchFamily="50" charset="-128"/>
              <a:ea typeface="メイリオ" pitchFamily="50" charset="-128"/>
              <a:cs typeface="メイリオ" pitchFamily="50" charset="-128"/>
            </a:endParaRPr>
          </a:p>
        </p:txBody>
      </p:sp>
      <p:sp>
        <p:nvSpPr>
          <p:cNvPr id="37" name="Text Box 184"/>
          <p:cNvSpPr txBox="1">
            <a:spLocks noChangeArrowheads="1"/>
          </p:cNvSpPr>
          <p:nvPr/>
        </p:nvSpPr>
        <p:spPr bwMode="auto">
          <a:xfrm>
            <a:off x="721667" y="9370506"/>
            <a:ext cx="4742004"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b="1" dirty="0">
                <a:latin typeface="メイリオ" pitchFamily="50" charset="-128"/>
                <a:ea typeface="メイリオ" pitchFamily="50" charset="-128"/>
                <a:cs typeface="メイリオ" pitchFamily="50" charset="-128"/>
              </a:rPr>
              <a:t>         開催要綱・参加申込書は</a:t>
            </a:r>
            <a:r>
              <a:rPr lang="en-US" altLang="ja-JP" sz="900" b="1" dirty="0">
                <a:latin typeface="メイリオ" pitchFamily="50" charset="-128"/>
                <a:ea typeface="メイリオ" pitchFamily="50" charset="-128"/>
                <a:cs typeface="メイリオ" pitchFamily="50" charset="-128"/>
              </a:rPr>
              <a:t>WEB</a:t>
            </a:r>
            <a:r>
              <a:rPr lang="ja-JP" altLang="en-US" sz="900" b="1" dirty="0">
                <a:latin typeface="メイリオ" pitchFamily="50" charset="-128"/>
                <a:ea typeface="メイリオ" pitchFamily="50" charset="-128"/>
                <a:cs typeface="メイリオ" pitchFamily="50" charset="-128"/>
              </a:rPr>
              <a:t>でもご確認いただけます！</a:t>
            </a:r>
            <a:endParaRPr lang="en-US" altLang="ja-JP" sz="900" b="1" dirty="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100" b="1" dirty="0">
                <a:latin typeface="メイリオ" pitchFamily="50" charset="-128"/>
                <a:ea typeface="メイリオ" pitchFamily="50" charset="-128"/>
                <a:cs typeface="メイリオ" pitchFamily="50" charset="-128"/>
              </a:rPr>
              <a:t>                  </a:t>
            </a:r>
            <a:r>
              <a:rPr lang="en-US" altLang="ja-JP" sz="900" dirty="0">
                <a:latin typeface="メイリオ" pitchFamily="50" charset="-128"/>
                <a:ea typeface="メイリオ" pitchFamily="50" charset="-128"/>
                <a:cs typeface="メイリオ" pitchFamily="50" charset="-128"/>
                <a:hlinkClick r:id="rId5"/>
              </a:rPr>
              <a:t>https://www.tottori-wel.or.jp/hukushi/keiei_top/kensyuannnai/1/</a:t>
            </a:r>
            <a:endParaRPr lang="en-US" altLang="ja-JP" sz="900" dirty="0">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900" dirty="0">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900" dirty="0">
              <a:latin typeface="メイリオ" pitchFamily="50" charset="-128"/>
              <a:ea typeface="メイリオ" pitchFamily="50" charset="-128"/>
              <a:cs typeface="メイリオ" pitchFamily="50" charset="-128"/>
            </a:endParaRPr>
          </a:p>
        </p:txBody>
      </p:sp>
      <p:sp>
        <p:nvSpPr>
          <p:cNvPr id="39" name="Text Box 10"/>
          <p:cNvSpPr txBox="1">
            <a:spLocks noChangeArrowheads="1"/>
          </p:cNvSpPr>
          <p:nvPr/>
        </p:nvSpPr>
        <p:spPr bwMode="auto">
          <a:xfrm>
            <a:off x="720579" y="8377469"/>
            <a:ext cx="902783" cy="215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3" rIns="91426" bIns="45713">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800" dirty="0">
                <a:ea typeface="メイリオ" pitchFamily="50" charset="-128"/>
                <a:cs typeface="メイリオ" pitchFamily="50" charset="-128"/>
              </a:rPr>
              <a:t>申込・問合先：</a:t>
            </a:r>
          </a:p>
        </p:txBody>
      </p:sp>
      <p:sp>
        <p:nvSpPr>
          <p:cNvPr id="40" name="Text Box 16"/>
          <p:cNvSpPr txBox="1">
            <a:spLocks noChangeArrowheads="1"/>
          </p:cNvSpPr>
          <p:nvPr/>
        </p:nvSpPr>
        <p:spPr bwMode="auto">
          <a:xfrm>
            <a:off x="702617" y="8573701"/>
            <a:ext cx="2646850" cy="276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3" rIns="91426" bIns="45713">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b="1" dirty="0">
                <a:ea typeface="メイリオ" pitchFamily="50" charset="-128"/>
                <a:cs typeface="メイリオ" pitchFamily="50" charset="-128"/>
              </a:rPr>
              <a:t>社会福祉法人鳥取県社会福祉協議会</a:t>
            </a:r>
          </a:p>
        </p:txBody>
      </p:sp>
      <p:sp>
        <p:nvSpPr>
          <p:cNvPr id="4" name="正方形/長方形 3">
            <a:extLst>
              <a:ext uri="{FF2B5EF4-FFF2-40B4-BE49-F238E27FC236}">
                <a16:creationId xmlns:a16="http://schemas.microsoft.com/office/drawing/2014/main" id="{0F60A680-0B8B-1D82-0076-6E67E5E78011}"/>
              </a:ext>
            </a:extLst>
          </p:cNvPr>
          <p:cNvSpPr/>
          <p:nvPr/>
        </p:nvSpPr>
        <p:spPr>
          <a:xfrm>
            <a:off x="1696566" y="4746265"/>
            <a:ext cx="105166" cy="61432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EBB85492-9C87-07D6-665C-88BA37C12DD4}"/>
              </a:ext>
            </a:extLst>
          </p:cNvPr>
          <p:cNvSpPr txBox="1"/>
          <p:nvPr/>
        </p:nvSpPr>
        <p:spPr>
          <a:xfrm>
            <a:off x="781462" y="4860591"/>
            <a:ext cx="902811" cy="307777"/>
          </a:xfrm>
          <a:prstGeom prst="rect">
            <a:avLst/>
          </a:prstGeom>
          <a:noFill/>
        </p:spPr>
        <p:txBody>
          <a:bodyPr wrap="none" rtlCol="0">
            <a:spAutoFit/>
          </a:bodyPr>
          <a:lstStyle/>
          <a:p>
            <a:pPr algn="ctr"/>
            <a:r>
              <a:rPr kumimoji="1" lang="ja-JP" altLang="en-US" sz="1400" dirty="0">
                <a:latin typeface="Meiryo UI" panose="020B0604030504040204" pitchFamily="50" charset="-128"/>
                <a:ea typeface="Meiryo UI" panose="020B0604030504040204" pitchFamily="50" charset="-128"/>
              </a:rPr>
              <a:t>研修資料</a:t>
            </a:r>
          </a:p>
        </p:txBody>
      </p:sp>
      <p:sp>
        <p:nvSpPr>
          <p:cNvPr id="17" name="テキスト ボックス 16">
            <a:extLst>
              <a:ext uri="{FF2B5EF4-FFF2-40B4-BE49-F238E27FC236}">
                <a16:creationId xmlns:a16="http://schemas.microsoft.com/office/drawing/2014/main" id="{6C6B5ABD-AAD5-65AE-2492-3AF5730AC5DD}"/>
              </a:ext>
            </a:extLst>
          </p:cNvPr>
          <p:cNvSpPr txBox="1"/>
          <p:nvPr/>
        </p:nvSpPr>
        <p:spPr>
          <a:xfrm>
            <a:off x="1971270" y="4898470"/>
            <a:ext cx="2359941" cy="246221"/>
          </a:xfrm>
          <a:prstGeom prst="rect">
            <a:avLst/>
          </a:prstGeom>
          <a:noFill/>
        </p:spPr>
        <p:txBody>
          <a:bodyPr wrap="none" rtlCol="0">
            <a:spAutoFit/>
          </a:bodyPr>
          <a:lstStyle/>
          <a:p>
            <a:r>
              <a:rPr kumimoji="1" lang="ja-JP" altLang="en-US" sz="1000" b="1" dirty="0">
                <a:latin typeface="Meiryo UI" panose="020B0604030504040204" pitchFamily="50" charset="-128"/>
                <a:ea typeface="Meiryo UI" panose="020B0604030504040204" pitchFamily="50" charset="-128"/>
              </a:rPr>
              <a:t>主催者において準備し、事前に配布します</a:t>
            </a:r>
          </a:p>
        </p:txBody>
      </p:sp>
    </p:spTree>
    <p:extLst>
      <p:ext uri="{BB962C8B-B14F-4D97-AF65-F5344CB8AC3E}">
        <p14:creationId xmlns:p14="http://schemas.microsoft.com/office/powerpoint/2010/main" val="1234502057"/>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467</TotalTime>
  <Words>383</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メイリオ</vt:lpstr>
      <vt:lpstr>游明朝</vt:lpstr>
      <vt:lpstr>Arial</vt:lpstr>
      <vt:lpstr>Century Gothic</vt:lpstr>
      <vt:lpstr>Wingdings 3</vt:lpstr>
      <vt:lpstr>ウィスプ</vt:lpstr>
      <vt:lpstr>PowerPoint プレゼンテーション</vt:lpstr>
    </vt:vector>
  </TitlesOfParts>
  <Company>www.tempworks.org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TEMPWORKS テンプレート</dc:title>
  <dc:subject>www.tempworks.org　テンプレート</dc:subject>
  <dc:creator>www.tempworks.org</dc:creator>
  <cp:keywords>テンプレート</cp:keywords>
  <cp:lastModifiedBy>川﨑　瑞希</cp:lastModifiedBy>
  <cp:revision>37</cp:revision>
  <cp:lastPrinted>2023-10-18T02:23:14Z</cp:lastPrinted>
  <dcterms:created xsi:type="dcterms:W3CDTF">2015-02-02T08:53:02Z</dcterms:created>
  <dcterms:modified xsi:type="dcterms:W3CDTF">2023-10-18T06:13:33Z</dcterms:modified>
</cp:coreProperties>
</file>