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3"/>
  </p:notesMasterIdLst>
  <p:sldIdLst>
    <p:sldId id="265" r:id="rId2"/>
  </p:sldIdLst>
  <p:sldSz cx="7775575" cy="10907713"/>
  <p:notesSz cx="7034213" cy="1016476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33"/>
    <a:srgbClr val="FF6600"/>
    <a:srgbClr val="FF5050"/>
    <a:srgbClr val="FF0066"/>
    <a:srgbClr val="FFCC66"/>
    <a:srgbClr val="CCFFFF"/>
    <a:srgbClr val="FFFF66"/>
    <a:srgbClr val="009944"/>
    <a:srgbClr val="171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62" autoAdjust="0"/>
    <p:restoredTop sz="94660" autoAdjust="0"/>
  </p:normalViewPr>
  <p:slideViewPr>
    <p:cSldViewPr snapToGrid="0">
      <p:cViewPr varScale="1">
        <p:scale>
          <a:sx n="43" d="100"/>
          <a:sy n="43" d="100"/>
        </p:scale>
        <p:origin x="2028" y="72"/>
      </p:cViewPr>
      <p:guideLst>
        <p:guide orient="horz" pos="3436"/>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5"/>
            <a:ext cx="3048158" cy="510003"/>
          </a:xfrm>
          <a:prstGeom prst="rect">
            <a:avLst/>
          </a:prstGeom>
        </p:spPr>
        <p:txBody>
          <a:bodyPr vert="horz" lIns="93989" tIns="46995" rIns="93989" bIns="46995" rtlCol="0"/>
          <a:lstStyle>
            <a:lvl1pPr algn="l">
              <a:defRPr sz="1100"/>
            </a:lvl1pPr>
          </a:lstStyle>
          <a:p>
            <a:endParaRPr kumimoji="1" lang="ja-JP" altLang="en-US"/>
          </a:p>
        </p:txBody>
      </p:sp>
      <p:sp>
        <p:nvSpPr>
          <p:cNvPr id="3" name="日付プレースホルダー 2"/>
          <p:cNvSpPr>
            <a:spLocks noGrp="1"/>
          </p:cNvSpPr>
          <p:nvPr>
            <p:ph type="dt" idx="1"/>
          </p:nvPr>
        </p:nvSpPr>
        <p:spPr>
          <a:xfrm>
            <a:off x="3984430" y="5"/>
            <a:ext cx="3048158" cy="510003"/>
          </a:xfrm>
          <a:prstGeom prst="rect">
            <a:avLst/>
          </a:prstGeom>
        </p:spPr>
        <p:txBody>
          <a:bodyPr vert="horz" lIns="93989" tIns="46995" rIns="93989" bIns="46995" rtlCol="0"/>
          <a:lstStyle>
            <a:lvl1pPr algn="r">
              <a:defRPr sz="1100"/>
            </a:lvl1pPr>
          </a:lstStyle>
          <a:p>
            <a:fld id="{70F99883-74AE-4A2C-81B7-5B86A08198C0}" type="datetimeFigureOut">
              <a:rPr kumimoji="1" lang="ja-JP" altLang="en-US" smtClean="0"/>
              <a:t>2024/10/23</a:t>
            </a:fld>
            <a:endParaRPr kumimoji="1" lang="ja-JP" altLang="en-US"/>
          </a:p>
        </p:txBody>
      </p:sp>
      <p:sp>
        <p:nvSpPr>
          <p:cNvPr id="4" name="スライド イメージ プレースホルダー 3"/>
          <p:cNvSpPr>
            <a:spLocks noGrp="1" noRot="1" noChangeAspect="1"/>
          </p:cNvSpPr>
          <p:nvPr>
            <p:ph type="sldImg" idx="2"/>
          </p:nvPr>
        </p:nvSpPr>
        <p:spPr>
          <a:xfrm>
            <a:off x="2293938" y="1268413"/>
            <a:ext cx="2446337" cy="3433762"/>
          </a:xfrm>
          <a:prstGeom prst="rect">
            <a:avLst/>
          </a:prstGeom>
          <a:noFill/>
          <a:ln w="12700">
            <a:solidFill>
              <a:prstClr val="black"/>
            </a:solidFill>
          </a:ln>
        </p:spPr>
        <p:txBody>
          <a:bodyPr vert="horz" lIns="93989" tIns="46995" rIns="93989" bIns="46995" rtlCol="0" anchor="ctr"/>
          <a:lstStyle/>
          <a:p>
            <a:endParaRPr lang="ja-JP" altLang="en-US"/>
          </a:p>
        </p:txBody>
      </p:sp>
      <p:sp>
        <p:nvSpPr>
          <p:cNvPr id="5" name="ノート プレースホルダー 4"/>
          <p:cNvSpPr>
            <a:spLocks noGrp="1"/>
          </p:cNvSpPr>
          <p:nvPr>
            <p:ph type="body" sz="quarter" idx="3"/>
          </p:nvPr>
        </p:nvSpPr>
        <p:spPr>
          <a:xfrm>
            <a:off x="703422" y="4891796"/>
            <a:ext cx="5627370" cy="4002375"/>
          </a:xfrm>
          <a:prstGeom prst="rect">
            <a:avLst/>
          </a:prstGeom>
        </p:spPr>
        <p:txBody>
          <a:bodyPr vert="horz" lIns="93989" tIns="46995" rIns="93989" bIns="469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654764"/>
            <a:ext cx="3048158" cy="510002"/>
          </a:xfrm>
          <a:prstGeom prst="rect">
            <a:avLst/>
          </a:prstGeom>
        </p:spPr>
        <p:txBody>
          <a:bodyPr vert="horz" lIns="93989" tIns="46995" rIns="93989" bIns="4699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84430" y="9654764"/>
            <a:ext cx="3048158" cy="510002"/>
          </a:xfrm>
          <a:prstGeom prst="rect">
            <a:avLst/>
          </a:prstGeom>
        </p:spPr>
        <p:txBody>
          <a:bodyPr vert="horz" lIns="93989" tIns="46995" rIns="93989" bIns="4699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8" y="3388462"/>
            <a:ext cx="6609239" cy="23380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336" y="6181037"/>
            <a:ext cx="5442903" cy="278752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76284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0083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7292" y="436815"/>
            <a:ext cx="1749504" cy="930690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88779" y="436815"/>
            <a:ext cx="5118920" cy="930690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0454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8443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6"/>
            <a:ext cx="6609239" cy="2166393"/>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217" y="4623155"/>
            <a:ext cx="6609239" cy="238606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243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88779" y="2545134"/>
            <a:ext cx="3434212" cy="71985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952584" y="2545134"/>
            <a:ext cx="3434212" cy="71985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74486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441612"/>
            <a:ext cx="3435563" cy="10175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779" y="3459159"/>
            <a:ext cx="3435563" cy="62845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49885" y="2441612"/>
            <a:ext cx="3436912" cy="10175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49885" y="3459159"/>
            <a:ext cx="3436912" cy="62845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4002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67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199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4289"/>
            <a:ext cx="2558111" cy="18482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034" y="434289"/>
            <a:ext cx="4346762" cy="93094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779" y="2282541"/>
            <a:ext cx="2558111" cy="74611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6835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399"/>
            <a:ext cx="4665345" cy="90140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524067" y="974624"/>
            <a:ext cx="4665345" cy="654462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524067" y="8536801"/>
            <a:ext cx="4665345" cy="12801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10/23/2024</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748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79" y="436814"/>
            <a:ext cx="6998018" cy="18179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545134"/>
            <a:ext cx="6998018" cy="719858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779" y="10109835"/>
            <a:ext cx="1814301" cy="580735"/>
          </a:xfrm>
          <a:prstGeom prst="rect">
            <a:avLst/>
          </a:prstGeom>
        </p:spPr>
        <p:txBody>
          <a:bodyPr vert="horz" lIns="91440" tIns="45720" rIns="91440" bIns="45720" rtlCol="0" anchor="ctr"/>
          <a:lstStyle>
            <a:lvl1pPr algn="l">
              <a:defRPr sz="1200">
                <a:solidFill>
                  <a:schemeClr val="tx1">
                    <a:tint val="75000"/>
                  </a:schemeClr>
                </a:solidFill>
              </a:defRPr>
            </a:lvl1pPr>
          </a:lstStyle>
          <a:p>
            <a:fld id="{C907A507-47DD-4249-84ED-4349A80DB0BB}" type="datetimeFigureOut">
              <a:rPr kumimoji="1" lang="ja-JP" altLang="en-US" smtClean="0"/>
              <a:t>2024/10/23</a:t>
            </a:fld>
            <a:endParaRPr kumimoji="1" lang="ja-JP" altLang="en-US"/>
          </a:p>
        </p:txBody>
      </p:sp>
      <p:sp>
        <p:nvSpPr>
          <p:cNvPr id="5" name="フッター プレースホルダー 4"/>
          <p:cNvSpPr>
            <a:spLocks noGrp="1"/>
          </p:cNvSpPr>
          <p:nvPr>
            <p:ph type="ftr" sz="quarter" idx="3"/>
          </p:nvPr>
        </p:nvSpPr>
        <p:spPr>
          <a:xfrm>
            <a:off x="2656655" y="10109835"/>
            <a:ext cx="2462265" cy="58073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2495" y="10109835"/>
            <a:ext cx="1814301" cy="580735"/>
          </a:xfrm>
          <a:prstGeom prst="rect">
            <a:avLst/>
          </a:prstGeom>
        </p:spPr>
        <p:txBody>
          <a:bodyPr vert="horz" lIns="91440" tIns="45720" rIns="91440" bIns="45720" rtlCol="0" anchor="ctr"/>
          <a:lstStyle>
            <a:lvl1pPr algn="r">
              <a:defRPr sz="1200">
                <a:solidFill>
                  <a:schemeClr val="tx1">
                    <a:tint val="75000"/>
                  </a:schemeClr>
                </a:solidFill>
              </a:defRPr>
            </a:lvl1p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3564513272"/>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173037" y="1690254"/>
            <a:ext cx="7429499" cy="4878836"/>
          </a:xfrm>
        </p:spPr>
        <p:txBody>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868746872"/>
              </p:ext>
            </p:extLst>
          </p:nvPr>
        </p:nvGraphicFramePr>
        <p:xfrm>
          <a:off x="192249" y="1690254"/>
          <a:ext cx="7020844" cy="5089701"/>
        </p:xfrm>
        <a:graphic>
          <a:graphicData uri="http://schemas.openxmlformats.org/drawingml/2006/table">
            <a:tbl>
              <a:tblPr/>
              <a:tblGrid>
                <a:gridCol w="882920">
                  <a:extLst>
                    <a:ext uri="{9D8B030D-6E8A-4147-A177-3AD203B41FA5}">
                      <a16:colId xmlns:a16="http://schemas.microsoft.com/office/drawing/2014/main" val="20000"/>
                    </a:ext>
                  </a:extLst>
                </a:gridCol>
                <a:gridCol w="4020217">
                  <a:extLst>
                    <a:ext uri="{9D8B030D-6E8A-4147-A177-3AD203B41FA5}">
                      <a16:colId xmlns:a16="http://schemas.microsoft.com/office/drawing/2014/main" val="20001"/>
                    </a:ext>
                  </a:extLst>
                </a:gridCol>
                <a:gridCol w="2117707">
                  <a:extLst>
                    <a:ext uri="{9D8B030D-6E8A-4147-A177-3AD203B41FA5}">
                      <a16:colId xmlns:a16="http://schemas.microsoft.com/office/drawing/2014/main" val="20002"/>
                    </a:ext>
                  </a:extLst>
                </a:gridCol>
              </a:tblGrid>
              <a:tr h="713857">
                <a:tc>
                  <a:txBody>
                    <a:bodyPr/>
                    <a:lstStyle/>
                    <a:p>
                      <a:pPr marL="419100" indent="-419100"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市町村</a:t>
                      </a: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419100" indent="-419100" algn="l">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氏</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名</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・住　　所</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所</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属</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機</a:t>
                      </a:r>
                      <a:r>
                        <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関</a:t>
                      </a:r>
                    </a:p>
                    <a:p>
                      <a:pPr algn="ctr">
                        <a:spcAft>
                          <a:spcPts val="0"/>
                        </a:spcAft>
                      </a:pP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（電話番号）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8916">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p>
                    <a:p>
                      <a:pPr marL="419100" indent="-419100" algn="just">
                        <a:spcAft>
                          <a:spcPts val="0"/>
                        </a:spcAft>
                      </a:pP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p>
                    <a:p>
                      <a:pPr marL="419100" indent="-419100" algn="just">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l">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25651">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endParaRPr lang="en-US"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5651">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p>
                    <a:p>
                      <a:pPr marL="419100" indent="-419100" algn="just">
                        <a:spcAft>
                          <a:spcPts val="0"/>
                        </a:spcAft>
                      </a:pP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氏名</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l">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l">
                        <a:spcAft>
                          <a:spcPts val="0"/>
                        </a:spcAft>
                      </a:pP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住所　〒</a:t>
                      </a: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p>
                      <a:pPr marL="419100" indent="-419100" algn="just">
                        <a:spcAft>
                          <a:spcPts val="0"/>
                        </a:spcAft>
                      </a:pPr>
                      <a:endParaRPr 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altLang="en-US" sz="1100" kern="100" dirty="0">
                          <a:effectLst/>
                          <a:latin typeface="UD デジタル 教科書体 NP-B" panose="02020700000000000000" pitchFamily="18" charset="-128"/>
                          <a:ea typeface="UD デジタル 教科書体 NP-B" panose="02020700000000000000" pitchFamily="18" charset="-128"/>
                          <a:cs typeface="Times New Roman"/>
                        </a:rPr>
                        <a:t>　</a:t>
                      </a:r>
                      <a:r>
                        <a:rPr lang="ja-JP" sz="1100" kern="100" dirty="0">
                          <a:effectLst/>
                          <a:latin typeface="UD デジタル 教科書体 NP-B" panose="02020700000000000000" pitchFamily="18" charset="-128"/>
                          <a:ea typeface="UD デジタル 教科書体 NP-B" panose="02020700000000000000" pitchFamily="18" charset="-128"/>
                          <a:cs typeface="Times New Roman"/>
                        </a:rPr>
                        <a:t>　</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5404">
                <a:tc gridSpan="3">
                  <a:txBody>
                    <a:bodyPr/>
                    <a:lstStyle/>
                    <a:p>
                      <a:pPr marL="419100" indent="-419100" algn="just">
                        <a:spcAft>
                          <a:spcPts val="0"/>
                        </a:spcAft>
                      </a:pPr>
                      <a:r>
                        <a:rPr lang="ja-JP" altLang="en-US" sz="1400" b="1"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備考</a:t>
                      </a:r>
                      <a:r>
                        <a:rPr lang="ja-JP" altLang="en-US" sz="1200"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a:t>
                      </a:r>
                      <a:r>
                        <a:rPr lang="ja-JP" altLang="en-US" sz="1200" u="sng"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講師に尋ねたいことがありましたら記載ください</a:t>
                      </a:r>
                      <a:r>
                        <a:rPr lang="ja-JP" altLang="en-US" sz="1200" kern="100" dirty="0">
                          <a:solidFill>
                            <a:srgbClr val="FF3300"/>
                          </a:solidFill>
                          <a:effectLst/>
                          <a:latin typeface="UD デジタル 教科書体 NP-B" panose="02020700000000000000" pitchFamily="18" charset="-128"/>
                          <a:ea typeface="UD デジタル 教科書体 NP-B" panose="02020700000000000000" pitchFamily="18" charset="-128"/>
                          <a:cs typeface="Times New Roman"/>
                        </a:rPr>
                        <a:t>）</a:t>
                      </a:r>
                      <a:endParaRPr lang="en-US" altLang="ja-JP" sz="1100" kern="100" dirty="0">
                        <a:effectLst/>
                        <a:latin typeface="UD デジタル 教科書体 NP-B" panose="02020700000000000000" pitchFamily="18" charset="-128"/>
                        <a:ea typeface="UD デジタル 教科書体 NP-B" panose="020207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just">
                        <a:spcAft>
                          <a:spcPts val="0"/>
                        </a:spcAft>
                      </a:pPr>
                      <a:endParaRPr lang="ja-JP" sz="10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r">
                        <a:spcAft>
                          <a:spcPts val="0"/>
                        </a:spcAft>
                      </a:pPr>
                      <a:endParaRPr lang="ja-JP" sz="1000" kern="100" dirty="0">
                        <a:effectLst/>
                        <a:latin typeface="Century"/>
                        <a:ea typeface="ＭＳ 明朝"/>
                        <a:cs typeface="Times New Roman"/>
                      </a:endParaRP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1"/>
          <p:cNvSpPr>
            <a:spLocks noGrp="1" noChangeArrowheads="1"/>
          </p:cNvSpPr>
          <p:nvPr>
            <p:ph type="title"/>
          </p:nvPr>
        </p:nvSpPr>
        <p:spPr bwMode="auto">
          <a:xfrm>
            <a:off x="192249" y="6661423"/>
            <a:ext cx="7380623"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lgn="l"/>
            <a:br>
              <a:rPr lang="en-US" altLang="ja-JP" sz="1200" dirty="0">
                <a:latin typeface="HG丸ｺﾞｼｯｸM-PRO" pitchFamily="50" charset="-128"/>
                <a:ea typeface="HG丸ｺﾞｼｯｸM-PRO" pitchFamily="50" charset="-128"/>
                <a:cs typeface="Times New Roman" pitchFamily="18" charset="0"/>
              </a:rPr>
            </a:br>
            <a:br>
              <a:rPr lang="en-US" altLang="ja-JP" sz="1200" dirty="0">
                <a:latin typeface="HG丸ｺﾞｼｯｸM-PRO" pitchFamily="50" charset="-128"/>
                <a:ea typeface="HG丸ｺﾞｼｯｸM-PRO" pitchFamily="50" charset="-128"/>
                <a:cs typeface="Times New Roman" pitchFamily="18" charset="0"/>
              </a:rPr>
            </a:br>
            <a:br>
              <a:rPr lang="en-US" altLang="ja-JP" sz="1200" dirty="0">
                <a:latin typeface="HG丸ｺﾞｼｯｸM-PRO" pitchFamily="50" charset="-128"/>
                <a:ea typeface="HG丸ｺﾞｼｯｸM-PRO" pitchFamily="50" charset="-128"/>
                <a:cs typeface="Times New Roman" pitchFamily="18" charset="0"/>
              </a:rPr>
            </a:br>
            <a:r>
              <a:rPr lang="ja-JP" altLang="en-US" sz="1200" dirty="0">
                <a:latin typeface="HG丸ｺﾞｼｯｸM-PRO" pitchFamily="50" charset="-128"/>
                <a:ea typeface="HG丸ｺﾞｼｯｸM-PRO" pitchFamily="50" charset="-128"/>
                <a:cs typeface="Times New Roman" pitchFamily="18" charset="0"/>
              </a:rPr>
              <a:t>　</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希望される方は</a:t>
            </a:r>
            <a:r>
              <a:rPr lang="ja-JP" altLang="en-US" sz="1200" dirty="0" err="1">
                <a:latin typeface="UD デジタル 教科書体 NP-B" panose="02020700000000000000" pitchFamily="18" charset="-128"/>
                <a:ea typeface="UD デジタル 教科書体 NP-B" panose="02020700000000000000" pitchFamily="18" charset="-128"/>
                <a:cs typeface="Times New Roman" pitchFamily="18" charset="0"/>
              </a:rPr>
              <a:t>〇</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印をしてください　　＞＞＞　　</a:t>
            </a:r>
            <a:r>
              <a:rPr lang="ja-JP" altLang="en-US" sz="1600" dirty="0">
                <a:latin typeface="UD デジタル 教科書体 NP-B" panose="02020700000000000000" pitchFamily="18" charset="-128"/>
                <a:ea typeface="UD デジタル 教科書体 NP-B" panose="02020700000000000000" pitchFamily="18" charset="-128"/>
                <a:cs typeface="Times New Roman" pitchFamily="18" charset="0"/>
              </a:rPr>
              <a:t>手話通訳希望　・　要約筆記希望</a:t>
            </a:r>
            <a:br>
              <a:rPr lang="en-US" altLang="ja-JP" sz="1400" dirty="0">
                <a:latin typeface="UD デジタル 教科書体 NP-B" panose="02020700000000000000" pitchFamily="18" charset="-128"/>
                <a:ea typeface="UD デジタル 教科書体 NP-B" panose="02020700000000000000" pitchFamily="18" charset="-128"/>
                <a:cs typeface="Times New Roman" pitchFamily="18" charset="0"/>
              </a:rPr>
            </a:br>
            <a:br>
              <a:rPr lang="en-US" altLang="ja-JP" sz="1400" dirty="0">
                <a:latin typeface="UD デジタル 教科書体 NP-B" panose="02020700000000000000" pitchFamily="18" charset="-128"/>
                <a:ea typeface="UD デジタル 教科書体 NP-B" panose="02020700000000000000" pitchFamily="18" charset="-128"/>
                <a:cs typeface="Times New Roman" pitchFamily="18" charset="0"/>
              </a:rPr>
            </a:br>
            <a:br>
              <a:rPr lang="en-US" altLang="ja-JP" sz="1400" dirty="0">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１）申込期限</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en-US" sz="1200" b="0" i="0" u="sng" strike="noStrike" cap="none" normalizeH="0" baseline="0" dirty="0">
                <a:ln>
                  <a:noFill/>
                </a:ln>
                <a:solidFill>
                  <a:srgbClr val="FF0000"/>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２月６日（木）</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までに</a:t>
            </a:r>
            <a:r>
              <a:rPr lang="ja-JP" altLang="en-US" sz="1200" u="sng" dirty="0">
                <a:latin typeface="UD デジタル 教科書体 NP-B" panose="02020700000000000000" pitchFamily="18" charset="-128"/>
                <a:ea typeface="UD デジタル 教科書体 NP-B" panose="02020700000000000000" pitchFamily="18" charset="-128"/>
                <a:cs typeface="Times New Roman" pitchFamily="18" charset="0"/>
              </a:rPr>
              <a:t>参加申込書</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に必要事項を記入のうえ本会へお申込みください。　　　　　　　　　</a:t>
            </a:r>
            <a:b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なお、申込多数の場合は、申込期限前に締め切ることがありますので承知くだ</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さ</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い。</a:t>
            </a:r>
            <a:b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（２）申込書に記載された個人情報は、本研修の参加者受付や連絡のみの目的で使用し、他の目的</a:t>
            </a:r>
            <a:b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で使用することはありません。</a:t>
            </a:r>
            <a:b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br>
              <a:rPr lang="en-US" altLang="ja-JP" sz="1200" dirty="0">
                <a:latin typeface="UD デジタル 教科書体 NP-B" panose="02020700000000000000" pitchFamily="18" charset="-128"/>
                <a:ea typeface="UD デジタル 教科書体 NP-B" panose="02020700000000000000" pitchFamily="18" charset="-128"/>
                <a:cs typeface="Times New Roman" pitchFamily="18" charset="0"/>
              </a:rPr>
            </a:br>
            <a:r>
              <a:rPr kumimoji="1" lang="en-US" altLang="ja-JP" sz="14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r>
              <a:rPr kumimoji="1" lang="ja-JP" altLang="en-US" sz="14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問い合わせ・申込先</a:t>
            </a:r>
            <a:r>
              <a:rPr kumimoji="1" lang="en-US" altLang="ja-JP" sz="14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a:t>
            </a:r>
            <a:endParaRPr kumimoji="1" lang="en-US" altLang="ja-JP" sz="14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1"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社会福祉法人鳥取県社会福祉協議会</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福祉振興部（</a:t>
            </a:r>
            <a:r>
              <a:rPr kumimoji="1" lang="ja-JP" altLang="en-US" sz="1200" b="0" i="0" u="none" strike="noStrike" cap="none" normalizeH="0" baseline="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担当：細田</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、住田）</a:t>
            </a:r>
            <a:endPar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689-0201</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鳥取市伏野</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1729-5</a:t>
            </a:r>
            <a:r>
              <a:rPr lang="ja-JP" altLang="en-US" sz="1200" dirty="0">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県立福祉人材研修センター内</a:t>
            </a:r>
            <a:endPar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TEL 0857-59-6344</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FAX 0857-59-6340</a:t>
            </a:r>
            <a:endPar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ﾒｰﾙｱﾄﾞﾚｽ　</a:t>
            </a:r>
            <a:r>
              <a:rPr lang="en-US" altLang="ja-JP" sz="1200" dirty="0">
                <a:latin typeface="UD デジタル 教科書体 NP-B" panose="02020700000000000000" pitchFamily="18" charset="-128"/>
                <a:ea typeface="UD デジタル 教科書体 NP-B" panose="02020700000000000000" pitchFamily="18" charset="-128"/>
                <a:cs typeface="Times New Roman" pitchFamily="18" charset="0"/>
              </a:rPr>
              <a:t>aisapo</a:t>
            </a:r>
            <a:r>
              <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cs typeface="Times New Roman" pitchFamily="18" charset="0"/>
              </a:rPr>
              <a:t>@tottori-wel.or.jp</a:t>
            </a:r>
            <a:endParaRPr kumimoji="1" lang="en-US" altLang="ja-JP" sz="1200" b="0" i="0" u="none" strike="noStrike" cap="none" normalizeH="0" baseline="0" dirty="0">
              <a:ln>
                <a:noFill/>
              </a:ln>
              <a:solidFill>
                <a:schemeClr val="tx1"/>
              </a:solidFill>
              <a:effectLst/>
              <a:latin typeface="UD デジタル 教科書体 NP-B" panose="02020700000000000000" pitchFamily="18" charset="-128"/>
              <a:ea typeface="UD デジタル 教科書体 NP-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1"/>
          <p:cNvSpPr txBox="1">
            <a:spLocks noChangeArrowheads="1"/>
          </p:cNvSpPr>
          <p:nvPr/>
        </p:nvSpPr>
        <p:spPr bwMode="auto">
          <a:xfrm>
            <a:off x="382584" y="238202"/>
            <a:ext cx="701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fontAlgn="base" latinLnBrk="0" hangingPunct="1">
              <a:spcBef>
                <a:spcPct val="0"/>
              </a:spcBef>
              <a:spcAft>
                <a:spcPct val="0"/>
              </a:spcAft>
              <a:buNone/>
              <a:defRPr kumimoji="1" sz="4400" kern="1200">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br>
              <a:rPr lang="en-US" altLang="ja-JP" sz="1200" b="1" dirty="0">
                <a:latin typeface="HG丸ｺﾞｼｯｸM-PRO" pitchFamily="50" charset="-128"/>
                <a:ea typeface="HG丸ｺﾞｼｯｸM-PRO" pitchFamily="50" charset="-128"/>
                <a:cs typeface="Times New Roman" pitchFamily="18" charset="0"/>
              </a:rPr>
            </a:br>
            <a:r>
              <a:rPr lang="ja-JP" altLang="en-US" sz="1400" b="1">
                <a:latin typeface="UD デジタル 教科書体 NP-B" panose="02020700000000000000" pitchFamily="18" charset="-128"/>
                <a:ea typeface="UD デジタル 教科書体 NP-B" panose="02020700000000000000" pitchFamily="18" charset="-128"/>
                <a:cs typeface="Times New Roman" pitchFamily="18" charset="0"/>
              </a:rPr>
              <a:t> </a:t>
            </a:r>
            <a:r>
              <a:rPr lang="ja-JP" altLang="en-US" sz="2400" b="1">
                <a:latin typeface="UD デジタル 教科書体 NP-B" panose="02020700000000000000" pitchFamily="18" charset="-128"/>
                <a:ea typeface="UD デジタル 教科書体 NP-B" panose="02020700000000000000" pitchFamily="18" charset="-128"/>
                <a:cs typeface="Times New Roman" pitchFamily="18" charset="0"/>
              </a:rPr>
              <a:t>令和６</a:t>
            </a:r>
            <a:r>
              <a:rPr lang="ja-JP" altLang="ja-JP" sz="2400" b="1">
                <a:latin typeface="UD デジタル 教科書体 NP-B" panose="02020700000000000000" pitchFamily="18" charset="-128"/>
                <a:ea typeface="UD デジタル 教科書体 NP-B" panose="02020700000000000000" pitchFamily="18" charset="-128"/>
                <a:cs typeface="Times New Roman" pitchFamily="18" charset="0"/>
              </a:rPr>
              <a:t>年度</a:t>
            </a:r>
            <a:endParaRPr lang="en-US" altLang="ja-JP" sz="2400" b="1" dirty="0">
              <a:latin typeface="UD デジタル 教科書体 NP-B" panose="02020700000000000000" pitchFamily="18" charset="-128"/>
              <a:ea typeface="UD デジタル 教科書体 NP-B" panose="02020700000000000000" pitchFamily="18" charset="-128"/>
              <a:cs typeface="Times New Roman" pitchFamily="18" charset="0"/>
            </a:endParaRPr>
          </a:p>
          <a:p>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あいサポー</a:t>
            </a:r>
            <a:r>
              <a:rPr lang="ja-JP" altLang="en-US" sz="2400" b="1" dirty="0">
                <a:latin typeface="UD デジタル 教科書体 NP-B" panose="02020700000000000000" pitchFamily="18" charset="-128"/>
                <a:ea typeface="UD デジタル 教科書体 NP-B" panose="02020700000000000000" pitchFamily="18" charset="-128"/>
                <a:cs typeface="Times New Roman" pitchFamily="18" charset="0"/>
              </a:rPr>
              <a:t>トメッセンジャーステップアップ</a:t>
            </a:r>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研修</a:t>
            </a:r>
            <a:br>
              <a:rPr lang="en-US" altLang="ja-JP" sz="2400" dirty="0">
                <a:latin typeface="UD デジタル 教科書体 NP-B" panose="02020700000000000000" pitchFamily="18" charset="-128"/>
                <a:ea typeface="UD デジタル 教科書体 NP-B" panose="02020700000000000000" pitchFamily="18" charset="-128"/>
                <a:cs typeface="Times New Roman" pitchFamily="18" charset="0"/>
              </a:rPr>
            </a:br>
            <a:r>
              <a:rPr lang="ja-JP" altLang="ja-JP" sz="2400" b="1" dirty="0">
                <a:latin typeface="UD デジタル 教科書体 NP-B" panose="02020700000000000000" pitchFamily="18" charset="-128"/>
                <a:ea typeface="UD デジタル 教科書体 NP-B" panose="02020700000000000000" pitchFamily="18" charset="-128"/>
                <a:cs typeface="Times New Roman" pitchFamily="18" charset="0"/>
              </a:rPr>
              <a:t>参加申込書</a:t>
            </a:r>
            <a:endParaRPr lang="en-US" altLang="ja-JP" sz="24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416056775"/>
      </p:ext>
    </p:extLst>
  </p:cSld>
  <p:clrMapOvr>
    <a:masterClrMapping/>
  </p:clrMapOvr>
</p:sld>
</file>

<file path=ppt/theme/theme1.xml><?xml version="1.0" encoding="utf-8"?>
<a:theme xmlns:a="http://schemas.openxmlformats.org/drawingml/2006/main" name="Office ​​テーマ">
  <a:themeElements>
    <a:clrScheme name="ひらめき">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3374</TotalTime>
  <Words>227</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UD デジタル 教科書体 NK-R</vt:lpstr>
      <vt:lpstr>UD デジタル 教科書体 NP-B</vt:lpstr>
      <vt:lpstr>Arial</vt:lpstr>
      <vt:lpstr>Calibri</vt:lpstr>
      <vt:lpstr>Office ​​テーマ</vt:lpstr>
      <vt:lpstr>   　■希望される方は〇印をしてください　　＞＞＞　　手話通訳希望　・　要約筆記希望   （１）申込期限：２月６日（木）までに参加申込書に必要事項を記入のうえ本会へお申込みください。　　　　　　　　　 　　   なお、申込多数の場合は、申込期限前に締め切ることがありますので承知ください。 （２）申込書に記載された個人情報は、本研修の参加者受付や連絡のみの目的で使用し、他の目的 　　　で使用することはありません。 　 【問い合わせ・申込先】   　社会福祉法人鳥取県社会福祉協議会  福祉振興部（担当：細田、住田）   　〒689-0201　鳥取市伏野1729-5  県立福祉人材研修センター内  　 TEL 0857-59-6344　 FAX 0857-59-6340  　 ﾒｰﾙｱﾄﾞﾚｽ　aisapo@tottori-wel.or.jp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山根　瑞希</cp:lastModifiedBy>
  <cp:revision>323</cp:revision>
  <cp:lastPrinted>2023-01-06T05:48:57Z</cp:lastPrinted>
  <dcterms:created xsi:type="dcterms:W3CDTF">2013-08-07T01:16:52Z</dcterms:created>
  <dcterms:modified xsi:type="dcterms:W3CDTF">2024-10-23T07:49:57Z</dcterms:modified>
</cp:coreProperties>
</file>