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4"/>
  </p:notesMasterIdLst>
  <p:sldIdLst>
    <p:sldId id="263" r:id="rId2"/>
    <p:sldId id="264" r:id="rId3"/>
  </p:sldIdLst>
  <p:sldSz cx="7775575" cy="10907713"/>
  <p:notesSz cx="6735763" cy="9866313"/>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BD3"/>
    <a:srgbClr val="008080"/>
    <a:srgbClr val="FFFF99"/>
    <a:srgbClr val="FF6600"/>
    <a:srgbClr val="FF3300"/>
    <a:srgbClr val="D7FFCD"/>
    <a:srgbClr val="C5FFB7"/>
    <a:srgbClr val="006699"/>
    <a:srgbClr val="3333CC"/>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6" autoAdjust="0"/>
    <p:restoredTop sz="94660" autoAdjust="0"/>
  </p:normalViewPr>
  <p:slideViewPr>
    <p:cSldViewPr snapToGrid="0">
      <p:cViewPr>
        <p:scale>
          <a:sx n="96" d="100"/>
          <a:sy n="96" d="100"/>
        </p:scale>
        <p:origin x="870" y="-3030"/>
      </p:cViewPr>
      <p:guideLst>
        <p:guide orient="horz" pos="3435"/>
        <p:guide pos="244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2" y="6"/>
            <a:ext cx="2918578" cy="494313"/>
          </a:xfrm>
          <a:prstGeom prst="rect">
            <a:avLst/>
          </a:prstGeom>
        </p:spPr>
        <p:txBody>
          <a:bodyPr vert="horz" lIns="87430" tIns="43711" rIns="87430" bIns="43711" rtlCol="0"/>
          <a:lstStyle>
            <a:lvl1pPr algn="l">
              <a:defRPr sz="900"/>
            </a:lvl1pPr>
          </a:lstStyle>
          <a:p>
            <a:endParaRPr kumimoji="1" lang="ja-JP" altLang="en-US"/>
          </a:p>
        </p:txBody>
      </p:sp>
      <p:sp>
        <p:nvSpPr>
          <p:cNvPr id="3" name="日付プレースホルダー 2"/>
          <p:cNvSpPr>
            <a:spLocks noGrp="1"/>
          </p:cNvSpPr>
          <p:nvPr>
            <p:ph type="dt" idx="1"/>
          </p:nvPr>
        </p:nvSpPr>
        <p:spPr>
          <a:xfrm>
            <a:off x="3815683" y="6"/>
            <a:ext cx="2918577" cy="494313"/>
          </a:xfrm>
          <a:prstGeom prst="rect">
            <a:avLst/>
          </a:prstGeom>
        </p:spPr>
        <p:txBody>
          <a:bodyPr vert="horz" lIns="87430" tIns="43711" rIns="87430" bIns="43711" rtlCol="0"/>
          <a:lstStyle>
            <a:lvl1pPr algn="r">
              <a:defRPr sz="900"/>
            </a:lvl1pPr>
          </a:lstStyle>
          <a:p>
            <a:fld id="{EEDF9421-EF1B-4442-A284-09714E7A2965}" type="datetimeFigureOut">
              <a:rPr kumimoji="1" lang="ja-JP" altLang="en-US" smtClean="0"/>
              <a:t>2018/6/5</a:t>
            </a:fld>
            <a:endParaRPr kumimoji="1" lang="ja-JP" altLang="en-US"/>
          </a:p>
        </p:txBody>
      </p:sp>
      <p:sp>
        <p:nvSpPr>
          <p:cNvPr id="4" name="スライド イメージ プレースホルダー 3"/>
          <p:cNvSpPr>
            <a:spLocks noGrp="1" noRot="1" noChangeAspect="1"/>
          </p:cNvSpPr>
          <p:nvPr>
            <p:ph type="sldImg" idx="2"/>
          </p:nvPr>
        </p:nvSpPr>
        <p:spPr>
          <a:xfrm>
            <a:off x="2181225" y="1231900"/>
            <a:ext cx="2374900" cy="3332163"/>
          </a:xfrm>
          <a:prstGeom prst="rect">
            <a:avLst/>
          </a:prstGeom>
          <a:noFill/>
          <a:ln w="12700">
            <a:solidFill>
              <a:prstClr val="black"/>
            </a:solidFill>
          </a:ln>
        </p:spPr>
        <p:txBody>
          <a:bodyPr vert="horz" lIns="87430" tIns="43711" rIns="87430" bIns="43711" rtlCol="0" anchor="ctr"/>
          <a:lstStyle/>
          <a:p>
            <a:endParaRPr lang="ja-JP" altLang="en-US"/>
          </a:p>
        </p:txBody>
      </p:sp>
      <p:sp>
        <p:nvSpPr>
          <p:cNvPr id="5" name="ノート プレースホルダー 4"/>
          <p:cNvSpPr>
            <a:spLocks noGrp="1"/>
          </p:cNvSpPr>
          <p:nvPr>
            <p:ph type="body" sz="quarter" idx="3"/>
          </p:nvPr>
        </p:nvSpPr>
        <p:spPr>
          <a:xfrm>
            <a:off x="674330" y="4748747"/>
            <a:ext cx="5388610" cy="3884086"/>
          </a:xfrm>
          <a:prstGeom prst="rect">
            <a:avLst/>
          </a:prstGeom>
        </p:spPr>
        <p:txBody>
          <a:bodyPr vert="horz" lIns="87430" tIns="43711" rIns="87430" bIns="43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2" y="9372013"/>
            <a:ext cx="2918578" cy="494313"/>
          </a:xfrm>
          <a:prstGeom prst="rect">
            <a:avLst/>
          </a:prstGeom>
        </p:spPr>
        <p:txBody>
          <a:bodyPr vert="horz" lIns="87430" tIns="43711" rIns="87430" bIns="43711" rtlCol="0" anchor="b"/>
          <a:lstStyle>
            <a:lvl1pPr algn="l">
              <a:defRPr sz="900"/>
            </a:lvl1pPr>
          </a:lstStyle>
          <a:p>
            <a:endParaRPr kumimoji="1" lang="ja-JP" altLang="en-US"/>
          </a:p>
        </p:txBody>
      </p:sp>
      <p:sp>
        <p:nvSpPr>
          <p:cNvPr id="7" name="スライド番号プレースホルダー 6"/>
          <p:cNvSpPr>
            <a:spLocks noGrp="1"/>
          </p:cNvSpPr>
          <p:nvPr>
            <p:ph type="sldNum" sz="quarter" idx="5"/>
          </p:nvPr>
        </p:nvSpPr>
        <p:spPr>
          <a:xfrm>
            <a:off x="3815683" y="9372013"/>
            <a:ext cx="2918577" cy="494313"/>
          </a:xfrm>
          <a:prstGeom prst="rect">
            <a:avLst/>
          </a:prstGeom>
        </p:spPr>
        <p:txBody>
          <a:bodyPr vert="horz" lIns="87430" tIns="43711" rIns="87430" bIns="43711" rtlCol="0" anchor="b"/>
          <a:lstStyle>
            <a:lvl1pPr algn="r">
              <a:defRPr sz="900"/>
            </a:lvl1pPr>
          </a:lstStyle>
          <a:p>
            <a:fld id="{04EBB025-E82C-464E-B9DA-5D911C6C3582}" type="slidenum">
              <a:rPr kumimoji="1" lang="ja-JP" altLang="en-US" smtClean="0"/>
              <a:t>‹#›</a:t>
            </a:fld>
            <a:endParaRPr kumimoji="1" lang="ja-JP" altLang="en-US"/>
          </a:p>
        </p:txBody>
      </p:sp>
    </p:spTree>
    <p:extLst>
      <p:ext uri="{BB962C8B-B14F-4D97-AF65-F5344CB8AC3E}">
        <p14:creationId xmlns:p14="http://schemas.microsoft.com/office/powerpoint/2010/main" val="12183743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4EBB025-E82C-464E-B9DA-5D911C6C3582}" type="slidenum">
              <a:rPr kumimoji="1" lang="ja-JP" altLang="en-US" smtClean="0"/>
              <a:t>2</a:t>
            </a:fld>
            <a:endParaRPr kumimoji="1" lang="ja-JP" altLang="en-US"/>
          </a:p>
        </p:txBody>
      </p:sp>
    </p:spTree>
    <p:extLst>
      <p:ext uri="{BB962C8B-B14F-4D97-AF65-F5344CB8AC3E}">
        <p14:creationId xmlns:p14="http://schemas.microsoft.com/office/powerpoint/2010/main" val="2039360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9543"/>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3817"/>
            </a:lvl1pPr>
            <a:lvl2pPr marL="727174" indent="0" algn="ctr">
              <a:buNone/>
              <a:defRPr sz="3182"/>
            </a:lvl2pPr>
            <a:lvl3pPr marL="1454349" indent="0" algn="ctr">
              <a:buNone/>
              <a:defRPr sz="2863"/>
            </a:lvl3pPr>
            <a:lvl4pPr marL="2181522" indent="0" algn="ctr">
              <a:buNone/>
              <a:defRPr sz="2545"/>
            </a:lvl4pPr>
            <a:lvl5pPr marL="2908696" indent="0" algn="ctr">
              <a:buNone/>
              <a:defRPr sz="2545"/>
            </a:lvl5pPr>
            <a:lvl6pPr marL="3635871" indent="0" algn="ctr">
              <a:buNone/>
              <a:defRPr sz="2545"/>
            </a:lvl6pPr>
            <a:lvl7pPr marL="4363045" indent="0" algn="ctr">
              <a:buNone/>
              <a:defRPr sz="2545"/>
            </a:lvl7pPr>
            <a:lvl8pPr marL="5090220" indent="0" algn="ctr">
              <a:buNone/>
              <a:defRPr sz="2545"/>
            </a:lvl8pPr>
            <a:lvl9pPr marL="5817393" indent="0" algn="ctr">
              <a:buNone/>
              <a:defRPr sz="254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45001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2"/>
            <a:ext cx="2507825" cy="2545133"/>
          </a:xfrm>
        </p:spPr>
        <p:txBody>
          <a:bodyPr anchor="b"/>
          <a:lstStyle>
            <a:lvl1pPr>
              <a:defRPr sz="5089"/>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3305633" y="1570510"/>
            <a:ext cx="1908000" cy="1315497"/>
          </a:xfrm>
          <a:solidFill>
            <a:schemeClr val="bg1">
              <a:lumMod val="75000"/>
            </a:schemeClr>
          </a:solidFill>
        </p:spPr>
        <p:txBody>
          <a:bodyPr anchor="t">
            <a:normAutofit/>
          </a:bodyPr>
          <a:lstStyle>
            <a:lvl1pPr marL="0" indent="0">
              <a:buNone/>
              <a:defRPr sz="1200">
                <a:solidFill>
                  <a:schemeClr val="tx1">
                    <a:lumMod val="85000"/>
                    <a:lumOff val="15000"/>
                  </a:schemeClr>
                </a:solidFill>
              </a:defRPr>
            </a:lvl1pPr>
            <a:lvl2pPr marL="727174" indent="0">
              <a:buNone/>
              <a:defRPr sz="4454"/>
            </a:lvl2pPr>
            <a:lvl3pPr marL="1454349" indent="0">
              <a:buNone/>
              <a:defRPr sz="3817"/>
            </a:lvl3pPr>
            <a:lvl4pPr marL="2181522" indent="0">
              <a:buNone/>
              <a:defRPr sz="3182"/>
            </a:lvl4pPr>
            <a:lvl5pPr marL="2908696" indent="0">
              <a:buNone/>
              <a:defRPr sz="3182"/>
            </a:lvl5pPr>
            <a:lvl6pPr marL="3635871" indent="0">
              <a:buNone/>
              <a:defRPr sz="3182"/>
            </a:lvl6pPr>
            <a:lvl7pPr marL="4363045" indent="0">
              <a:buNone/>
              <a:defRPr sz="3182"/>
            </a:lvl7pPr>
            <a:lvl8pPr marL="5090220" indent="0">
              <a:buNone/>
              <a:defRPr sz="3182"/>
            </a:lvl8pPr>
            <a:lvl9pPr marL="5817393" indent="0">
              <a:buNone/>
              <a:defRPr sz="3182"/>
            </a:lvl9pPr>
          </a:lstStyle>
          <a:p>
            <a:r>
              <a:rPr lang="ja-JP" altLang="en-US" dirty="0"/>
              <a:t>写真をいれてください。</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2545"/>
            </a:lvl1pPr>
            <a:lvl2pPr marL="727174" indent="0">
              <a:buNone/>
              <a:defRPr sz="2226"/>
            </a:lvl2pPr>
            <a:lvl3pPr marL="1454349" indent="0">
              <a:buNone/>
              <a:defRPr sz="1909"/>
            </a:lvl3pPr>
            <a:lvl4pPr marL="2181522" indent="0">
              <a:buNone/>
              <a:defRPr sz="1591"/>
            </a:lvl4pPr>
            <a:lvl5pPr marL="2908696" indent="0">
              <a:buNone/>
              <a:defRPr sz="1591"/>
            </a:lvl5pPr>
            <a:lvl6pPr marL="3635871" indent="0">
              <a:buNone/>
              <a:defRPr sz="1591"/>
            </a:lvl6pPr>
            <a:lvl7pPr marL="4363045" indent="0">
              <a:buNone/>
              <a:defRPr sz="1591"/>
            </a:lvl7pPr>
            <a:lvl8pPr marL="5090220" indent="0">
              <a:buNone/>
              <a:defRPr sz="1591"/>
            </a:lvl8pPr>
            <a:lvl9pPr marL="5817393" indent="0">
              <a:buNone/>
              <a:defRPr sz="159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pPr/>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
        <p:nvSpPr>
          <p:cNvPr id="9" name="図プレースホルダー 8"/>
          <p:cNvSpPr>
            <a:spLocks noGrp="1"/>
          </p:cNvSpPr>
          <p:nvPr>
            <p:ph type="pic" sz="quarter" idx="13" hasCustomPrompt="1"/>
          </p:nvPr>
        </p:nvSpPr>
        <p:spPr>
          <a:xfrm>
            <a:off x="3305174" y="3271838"/>
            <a:ext cx="1908000" cy="1296000"/>
          </a:xfrm>
          <a:solidFill>
            <a:schemeClr val="bg1">
              <a:lumMod val="75000"/>
            </a:schemeClr>
          </a:solidFill>
        </p:spPr>
        <p:txBody>
          <a:bodyPr>
            <a:noAutofit/>
          </a:bodyPr>
          <a:lstStyle>
            <a:lvl1pPr marL="0" indent="0">
              <a:buNone/>
              <a:defRPr sz="1200">
                <a:solidFill>
                  <a:schemeClr val="tx1">
                    <a:lumMod val="85000"/>
                    <a:lumOff val="15000"/>
                  </a:schemeClr>
                </a:solidFill>
              </a:defRPr>
            </a:lvl1pPr>
          </a:lstStyle>
          <a:p>
            <a:r>
              <a:rPr lang="ja-JP" altLang="en-US" dirty="0"/>
              <a:t>写真をいれてください。</a:t>
            </a:r>
            <a:endParaRPr lang="en-US" altLang="ja-JP" dirty="0"/>
          </a:p>
        </p:txBody>
      </p:sp>
      <p:sp>
        <p:nvSpPr>
          <p:cNvPr id="11" name="図プレースホルダー 10"/>
          <p:cNvSpPr>
            <a:spLocks noGrp="1"/>
          </p:cNvSpPr>
          <p:nvPr>
            <p:ph type="pic" sz="quarter" idx="14" hasCustomPrompt="1"/>
          </p:nvPr>
        </p:nvSpPr>
        <p:spPr>
          <a:xfrm>
            <a:off x="3305174" y="5067300"/>
            <a:ext cx="1908000" cy="1296000"/>
          </a:xfrm>
          <a:solidFill>
            <a:schemeClr val="bg1">
              <a:lumMod val="75000"/>
            </a:schemeClr>
          </a:solidFill>
        </p:spPr>
        <p:txBody>
          <a:bodyPr/>
          <a:lstStyle>
            <a:lvl1pPr marL="0" marR="0" indent="0" algn="l" defTabSz="1454349" rtl="0" eaLnBrk="1" fontAlgn="auto" latinLnBrk="0" hangingPunct="1">
              <a:lnSpc>
                <a:spcPct val="90000"/>
              </a:lnSpc>
              <a:spcBef>
                <a:spcPts val="1591"/>
              </a:spcBef>
              <a:spcAft>
                <a:spcPts val="0"/>
              </a:spcAft>
              <a:buClrTx/>
              <a:buSzTx/>
              <a:buFont typeface="Arial" panose="020B0604020202020204" pitchFamily="34" charset="0"/>
              <a:buNone/>
              <a:tabLst/>
              <a:defRPr sz="1200">
                <a:solidFill>
                  <a:schemeClr val="tx1">
                    <a:lumMod val="85000"/>
                    <a:lumOff val="15000"/>
                  </a:schemeClr>
                </a:solidFill>
              </a:defRPr>
            </a:lvl1pPr>
          </a:lstStyle>
          <a:p>
            <a:r>
              <a:rPr lang="ja-JP" altLang="en-US" dirty="0"/>
              <a:t>写真をいれてください。</a:t>
            </a:r>
            <a:endParaRPr lang="en-US" altLang="ja-JP" dirty="0"/>
          </a:p>
          <a:p>
            <a:endParaRPr kumimoji="1" lang="ja-JP" altLang="en-US" dirty="0"/>
          </a:p>
        </p:txBody>
      </p:sp>
      <p:sp>
        <p:nvSpPr>
          <p:cNvPr id="13" name="図プレースホルダー 12"/>
          <p:cNvSpPr>
            <a:spLocks noGrp="1"/>
          </p:cNvSpPr>
          <p:nvPr>
            <p:ph type="pic" sz="quarter" idx="15" hasCustomPrompt="1"/>
          </p:nvPr>
        </p:nvSpPr>
        <p:spPr>
          <a:xfrm>
            <a:off x="3305174" y="6724650"/>
            <a:ext cx="1908000" cy="1296000"/>
          </a:xfrm>
          <a:solidFill>
            <a:schemeClr val="bg1">
              <a:lumMod val="75000"/>
            </a:schemeClr>
          </a:solidFill>
        </p:spPr>
        <p:txBody>
          <a:bodyPr>
            <a:noAutofit/>
          </a:bodyPr>
          <a:lstStyle>
            <a:lvl1pPr marL="0" marR="0" indent="0" algn="l" defTabSz="1454349" rtl="0" eaLnBrk="1" fontAlgn="auto" latinLnBrk="0" hangingPunct="1">
              <a:lnSpc>
                <a:spcPct val="90000"/>
              </a:lnSpc>
              <a:spcBef>
                <a:spcPts val="1591"/>
              </a:spcBef>
              <a:spcAft>
                <a:spcPts val="0"/>
              </a:spcAft>
              <a:buClrTx/>
              <a:buSzTx/>
              <a:buFont typeface="Arial" panose="020B0604020202020204" pitchFamily="34" charset="0"/>
              <a:buNone/>
              <a:tabLst/>
              <a:defRPr sz="1200">
                <a:solidFill>
                  <a:schemeClr val="tx1">
                    <a:lumMod val="85000"/>
                    <a:lumOff val="15000"/>
                  </a:schemeClr>
                </a:solidFill>
              </a:defRPr>
            </a:lvl1pPr>
          </a:lstStyle>
          <a:p>
            <a:r>
              <a:rPr lang="ja-JP" altLang="en-US" dirty="0"/>
              <a:t>写真をいれてください。</a:t>
            </a:r>
            <a:endParaRPr lang="en-US" altLang="ja-JP" dirty="0"/>
          </a:p>
        </p:txBody>
      </p:sp>
      <p:sp>
        <p:nvSpPr>
          <p:cNvPr id="15" name="図プレースホルダー 14"/>
          <p:cNvSpPr>
            <a:spLocks noGrp="1"/>
          </p:cNvSpPr>
          <p:nvPr>
            <p:ph type="pic" sz="quarter" idx="16" hasCustomPrompt="1"/>
          </p:nvPr>
        </p:nvSpPr>
        <p:spPr>
          <a:xfrm>
            <a:off x="3305174" y="8420100"/>
            <a:ext cx="1908000" cy="1296000"/>
          </a:xfrm>
          <a:solidFill>
            <a:schemeClr val="bg1">
              <a:lumMod val="75000"/>
            </a:schemeClr>
          </a:solidFill>
        </p:spPr>
        <p:txBody>
          <a:bodyPr>
            <a:noAutofit/>
          </a:bodyPr>
          <a:lstStyle>
            <a:lvl1pPr marL="0" marR="0" indent="0" algn="l" defTabSz="1454349" rtl="0" eaLnBrk="1" fontAlgn="auto" latinLnBrk="0" hangingPunct="1">
              <a:lnSpc>
                <a:spcPct val="90000"/>
              </a:lnSpc>
              <a:spcBef>
                <a:spcPts val="1591"/>
              </a:spcBef>
              <a:spcAft>
                <a:spcPts val="0"/>
              </a:spcAft>
              <a:buClrTx/>
              <a:buSzTx/>
              <a:buFont typeface="Arial" panose="020B0604020202020204" pitchFamily="34" charset="0"/>
              <a:buNone/>
              <a:tabLst/>
              <a:defRPr sz="1200">
                <a:solidFill>
                  <a:schemeClr val="tx1">
                    <a:lumMod val="85000"/>
                    <a:lumOff val="15000"/>
                  </a:schemeClr>
                </a:solidFill>
              </a:defRPr>
            </a:lvl1pPr>
          </a:lstStyle>
          <a:p>
            <a:r>
              <a:rPr lang="ja-JP" altLang="en-US" dirty="0"/>
              <a:t>写真をいれてください。</a:t>
            </a:r>
            <a:endParaRPr lang="en-US" altLang="ja-JP" dirty="0"/>
          </a:p>
        </p:txBody>
      </p:sp>
    </p:spTree>
    <p:extLst>
      <p:ext uri="{BB962C8B-B14F-4D97-AF65-F5344CB8AC3E}">
        <p14:creationId xmlns:p14="http://schemas.microsoft.com/office/powerpoint/2010/main" val="1052745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24722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6"/>
            <a:ext cx="1676609" cy="9243782"/>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6"/>
            <a:ext cx="4932630" cy="924378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5963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1772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954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3817">
                <a:solidFill>
                  <a:schemeClr val="tx1"/>
                </a:solidFill>
              </a:defRPr>
            </a:lvl1pPr>
            <a:lvl2pPr marL="727174" indent="0">
              <a:buNone/>
              <a:defRPr sz="3182">
                <a:solidFill>
                  <a:schemeClr val="tx1">
                    <a:tint val="75000"/>
                  </a:schemeClr>
                </a:solidFill>
              </a:defRPr>
            </a:lvl2pPr>
            <a:lvl3pPr marL="1454349" indent="0">
              <a:buNone/>
              <a:defRPr sz="2863">
                <a:solidFill>
                  <a:schemeClr val="tx1">
                    <a:tint val="75000"/>
                  </a:schemeClr>
                </a:solidFill>
              </a:defRPr>
            </a:lvl3pPr>
            <a:lvl4pPr marL="2181522" indent="0">
              <a:buNone/>
              <a:defRPr sz="2545">
                <a:solidFill>
                  <a:schemeClr val="tx1">
                    <a:tint val="75000"/>
                  </a:schemeClr>
                </a:solidFill>
              </a:defRPr>
            </a:lvl4pPr>
            <a:lvl5pPr marL="2908696" indent="0">
              <a:buNone/>
              <a:defRPr sz="2545">
                <a:solidFill>
                  <a:schemeClr val="tx1">
                    <a:tint val="75000"/>
                  </a:schemeClr>
                </a:solidFill>
              </a:defRPr>
            </a:lvl5pPr>
            <a:lvl6pPr marL="3635871" indent="0">
              <a:buNone/>
              <a:defRPr sz="2545">
                <a:solidFill>
                  <a:schemeClr val="tx1">
                    <a:tint val="75000"/>
                  </a:schemeClr>
                </a:solidFill>
              </a:defRPr>
            </a:lvl6pPr>
            <a:lvl7pPr marL="4363045" indent="0">
              <a:buNone/>
              <a:defRPr sz="2545">
                <a:solidFill>
                  <a:schemeClr val="tx1">
                    <a:tint val="75000"/>
                  </a:schemeClr>
                </a:solidFill>
              </a:defRPr>
            </a:lvl7pPr>
            <a:lvl8pPr marL="5090220" indent="0">
              <a:buNone/>
              <a:defRPr sz="2545">
                <a:solidFill>
                  <a:schemeClr val="tx1">
                    <a:tint val="75000"/>
                  </a:schemeClr>
                </a:solidFill>
              </a:defRPr>
            </a:lvl8pPr>
            <a:lvl9pPr marL="5817393" indent="0">
              <a:buNone/>
              <a:defRPr sz="2545">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3765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4"/>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4"/>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pPr/>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0143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5" y="2673906"/>
            <a:ext cx="3289432" cy="1310439"/>
          </a:xfrm>
        </p:spPr>
        <p:txBody>
          <a:bodyPr anchor="b"/>
          <a:lstStyle>
            <a:lvl1pPr marL="0" indent="0">
              <a:buNone/>
              <a:defRPr sz="3817" b="1"/>
            </a:lvl1pPr>
            <a:lvl2pPr marL="727174" indent="0">
              <a:buNone/>
              <a:defRPr sz="3182" b="1"/>
            </a:lvl2pPr>
            <a:lvl3pPr marL="1454349" indent="0">
              <a:buNone/>
              <a:defRPr sz="2863" b="1"/>
            </a:lvl3pPr>
            <a:lvl4pPr marL="2181522" indent="0">
              <a:buNone/>
              <a:defRPr sz="2545" b="1"/>
            </a:lvl4pPr>
            <a:lvl5pPr marL="2908696" indent="0">
              <a:buNone/>
              <a:defRPr sz="2545" b="1"/>
            </a:lvl5pPr>
            <a:lvl6pPr marL="3635871" indent="0">
              <a:buNone/>
              <a:defRPr sz="2545" b="1"/>
            </a:lvl6pPr>
            <a:lvl7pPr marL="4363045" indent="0">
              <a:buNone/>
              <a:defRPr sz="2545" b="1"/>
            </a:lvl7pPr>
            <a:lvl8pPr marL="5090220" indent="0">
              <a:buNone/>
              <a:defRPr sz="2545" b="1"/>
            </a:lvl8pPr>
            <a:lvl9pPr marL="5817393" indent="0">
              <a:buNone/>
              <a:defRPr sz="2545" b="1"/>
            </a:lvl9pPr>
          </a:lstStyle>
          <a:p>
            <a:pPr lvl="0"/>
            <a:r>
              <a:rPr lang="ja-JP" altLang="en-US"/>
              <a:t>マスター テキストの書式設定</a:t>
            </a:r>
          </a:p>
        </p:txBody>
      </p:sp>
      <p:sp>
        <p:nvSpPr>
          <p:cNvPr id="4" name="Content Placeholder 3"/>
          <p:cNvSpPr>
            <a:spLocks noGrp="1"/>
          </p:cNvSpPr>
          <p:nvPr>
            <p:ph sz="half" idx="2"/>
          </p:nvPr>
        </p:nvSpPr>
        <p:spPr>
          <a:xfrm>
            <a:off x="535585" y="3984346"/>
            <a:ext cx="3289432" cy="5860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6" y="2673906"/>
            <a:ext cx="3305632" cy="1310439"/>
          </a:xfrm>
        </p:spPr>
        <p:txBody>
          <a:bodyPr anchor="b"/>
          <a:lstStyle>
            <a:lvl1pPr marL="0" indent="0">
              <a:buNone/>
              <a:defRPr sz="3817" b="1"/>
            </a:lvl1pPr>
            <a:lvl2pPr marL="727174" indent="0">
              <a:buNone/>
              <a:defRPr sz="3182" b="1"/>
            </a:lvl2pPr>
            <a:lvl3pPr marL="1454349" indent="0">
              <a:buNone/>
              <a:defRPr sz="2863" b="1"/>
            </a:lvl3pPr>
            <a:lvl4pPr marL="2181522" indent="0">
              <a:buNone/>
              <a:defRPr sz="2545" b="1"/>
            </a:lvl4pPr>
            <a:lvl5pPr marL="2908696" indent="0">
              <a:buNone/>
              <a:defRPr sz="2545" b="1"/>
            </a:lvl5pPr>
            <a:lvl6pPr marL="3635871" indent="0">
              <a:buNone/>
              <a:defRPr sz="2545" b="1"/>
            </a:lvl6pPr>
            <a:lvl7pPr marL="4363045" indent="0">
              <a:buNone/>
              <a:defRPr sz="2545" b="1"/>
            </a:lvl7pPr>
            <a:lvl8pPr marL="5090220" indent="0">
              <a:buNone/>
              <a:defRPr sz="2545" b="1"/>
            </a:lvl8pPr>
            <a:lvl9pPr marL="5817393" indent="0">
              <a:buNone/>
              <a:defRPr sz="2545" b="1"/>
            </a:lvl9pPr>
          </a:lstStyle>
          <a:p>
            <a:pPr lvl="0"/>
            <a:r>
              <a:rPr lang="ja-JP" altLang="en-US"/>
              <a:t>マスター テキストの書式設定</a:t>
            </a:r>
          </a:p>
        </p:txBody>
      </p:sp>
      <p:sp>
        <p:nvSpPr>
          <p:cNvPr id="6" name="Content Placeholder 5"/>
          <p:cNvSpPr>
            <a:spLocks noGrp="1"/>
          </p:cNvSpPr>
          <p:nvPr>
            <p:ph sz="quarter" idx="4"/>
          </p:nvPr>
        </p:nvSpPr>
        <p:spPr>
          <a:xfrm>
            <a:off x="3936386" y="3984346"/>
            <a:ext cx="3305632" cy="5860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pPr/>
              <a:t>6/5/2018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756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pPr/>
              <a:t>6/5/2018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4815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pPr/>
              <a:t>6/5/2018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95667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2"/>
            <a:ext cx="2507825" cy="2545133"/>
          </a:xfrm>
        </p:spPr>
        <p:txBody>
          <a:bodyPr anchor="b"/>
          <a:lstStyle>
            <a:lvl1pPr>
              <a:defRPr sz="5089"/>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0"/>
            <a:ext cx="3936385" cy="7751546"/>
          </a:xfrm>
        </p:spPr>
        <p:txBody>
          <a:bodyPr/>
          <a:lstStyle>
            <a:lvl1pPr>
              <a:defRPr sz="5089"/>
            </a:lvl1pPr>
            <a:lvl2pPr>
              <a:defRPr sz="4454"/>
            </a:lvl2pPr>
            <a:lvl3pPr>
              <a:defRPr sz="3817"/>
            </a:lvl3pPr>
            <a:lvl4pPr>
              <a:defRPr sz="3182"/>
            </a:lvl4pPr>
            <a:lvl5pPr>
              <a:defRPr sz="3182"/>
            </a:lvl5pPr>
            <a:lvl6pPr>
              <a:defRPr sz="3182"/>
            </a:lvl6pPr>
            <a:lvl7pPr>
              <a:defRPr sz="3182"/>
            </a:lvl7pPr>
            <a:lvl8pPr>
              <a:defRPr sz="3182"/>
            </a:lvl8pPr>
            <a:lvl9pPr>
              <a:defRPr sz="318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2545"/>
            </a:lvl1pPr>
            <a:lvl2pPr marL="727174" indent="0">
              <a:buNone/>
              <a:defRPr sz="2226"/>
            </a:lvl2pPr>
            <a:lvl3pPr marL="1454349" indent="0">
              <a:buNone/>
              <a:defRPr sz="1909"/>
            </a:lvl3pPr>
            <a:lvl4pPr marL="2181522" indent="0">
              <a:buNone/>
              <a:defRPr sz="1591"/>
            </a:lvl4pPr>
            <a:lvl5pPr marL="2908696" indent="0">
              <a:buNone/>
              <a:defRPr sz="1591"/>
            </a:lvl5pPr>
            <a:lvl6pPr marL="3635871" indent="0">
              <a:buNone/>
              <a:defRPr sz="1591"/>
            </a:lvl6pPr>
            <a:lvl7pPr marL="4363045" indent="0">
              <a:buNone/>
              <a:defRPr sz="1591"/>
            </a:lvl7pPr>
            <a:lvl8pPr marL="5090220" indent="0">
              <a:buNone/>
              <a:defRPr sz="1591"/>
            </a:lvl8pPr>
            <a:lvl9pPr marL="5817393" indent="0">
              <a:buNone/>
              <a:defRPr sz="159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pPr/>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939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2"/>
            <a:ext cx="2507825" cy="2545133"/>
          </a:xfrm>
        </p:spPr>
        <p:txBody>
          <a:bodyPr anchor="b"/>
          <a:lstStyle>
            <a:lvl1pPr>
              <a:defRPr sz="50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0"/>
            <a:ext cx="3936385" cy="7751546"/>
          </a:xfrm>
        </p:spPr>
        <p:txBody>
          <a:bodyPr anchor="t"/>
          <a:lstStyle>
            <a:lvl1pPr marL="0" indent="0">
              <a:buNone/>
              <a:defRPr sz="5089"/>
            </a:lvl1pPr>
            <a:lvl2pPr marL="727174" indent="0">
              <a:buNone/>
              <a:defRPr sz="4454"/>
            </a:lvl2pPr>
            <a:lvl3pPr marL="1454349" indent="0">
              <a:buNone/>
              <a:defRPr sz="3817"/>
            </a:lvl3pPr>
            <a:lvl4pPr marL="2181522" indent="0">
              <a:buNone/>
              <a:defRPr sz="3182"/>
            </a:lvl4pPr>
            <a:lvl5pPr marL="2908696" indent="0">
              <a:buNone/>
              <a:defRPr sz="3182"/>
            </a:lvl5pPr>
            <a:lvl6pPr marL="3635871" indent="0">
              <a:buNone/>
              <a:defRPr sz="3182"/>
            </a:lvl6pPr>
            <a:lvl7pPr marL="4363045" indent="0">
              <a:buNone/>
              <a:defRPr sz="3182"/>
            </a:lvl7pPr>
            <a:lvl8pPr marL="5090220" indent="0">
              <a:buNone/>
              <a:defRPr sz="3182"/>
            </a:lvl8pPr>
            <a:lvl9pPr marL="5817393" indent="0">
              <a:buNone/>
              <a:defRPr sz="3182"/>
            </a:lvl9pPr>
          </a:lstStyle>
          <a:p>
            <a:r>
              <a:rPr lang="ja-JP" altLang="en-US"/>
              <a:t>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2545"/>
            </a:lvl1pPr>
            <a:lvl2pPr marL="727174" indent="0">
              <a:buNone/>
              <a:defRPr sz="2226"/>
            </a:lvl2pPr>
            <a:lvl3pPr marL="1454349" indent="0">
              <a:buNone/>
              <a:defRPr sz="1909"/>
            </a:lvl3pPr>
            <a:lvl4pPr marL="2181522" indent="0">
              <a:buNone/>
              <a:defRPr sz="1591"/>
            </a:lvl4pPr>
            <a:lvl5pPr marL="2908696" indent="0">
              <a:buNone/>
              <a:defRPr sz="1591"/>
            </a:lvl5pPr>
            <a:lvl6pPr marL="3635871" indent="0">
              <a:buNone/>
              <a:defRPr sz="1591"/>
            </a:lvl6pPr>
            <a:lvl7pPr marL="4363045" indent="0">
              <a:buNone/>
              <a:defRPr sz="1591"/>
            </a:lvl7pPr>
            <a:lvl8pPr marL="5090220" indent="0">
              <a:buNone/>
              <a:defRPr sz="1591"/>
            </a:lvl8pPr>
            <a:lvl9pPr marL="5817393" indent="0">
              <a:buNone/>
              <a:defRPr sz="159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pPr/>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80773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4571" y="2903674"/>
            <a:ext cx="6706433" cy="69208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4571" y="10109837"/>
            <a:ext cx="1749504" cy="580734"/>
          </a:xfrm>
          <a:prstGeom prst="rect">
            <a:avLst/>
          </a:prstGeom>
        </p:spPr>
        <p:txBody>
          <a:bodyPr vert="horz" lIns="91440" tIns="45720" rIns="91440" bIns="45720" rtlCol="0" anchor="ctr"/>
          <a:lstStyle>
            <a:lvl1pPr algn="l">
              <a:defRPr sz="1909">
                <a:solidFill>
                  <a:schemeClr val="tx1">
                    <a:tint val="75000"/>
                  </a:schemeClr>
                </a:solidFill>
              </a:defRPr>
            </a:lvl1pPr>
          </a:lstStyle>
          <a:p>
            <a:fld id="{C764DE79-268F-4C1A-8933-263129D2AF90}" type="datetimeFigureOut">
              <a:rPr lang="en-US" smtClean="0"/>
              <a:pPr/>
              <a:t>6/5/2018</a:t>
            </a:fld>
            <a:endParaRPr lang="en-US" dirty="0"/>
          </a:p>
        </p:txBody>
      </p:sp>
      <p:sp>
        <p:nvSpPr>
          <p:cNvPr id="5" name="Footer Placeholder 4"/>
          <p:cNvSpPr>
            <a:spLocks noGrp="1"/>
          </p:cNvSpPr>
          <p:nvPr>
            <p:ph type="ftr" sz="quarter" idx="3"/>
          </p:nvPr>
        </p:nvSpPr>
        <p:spPr>
          <a:xfrm>
            <a:off x="2575660" y="10109837"/>
            <a:ext cx="2624256" cy="580734"/>
          </a:xfrm>
          <a:prstGeom prst="rect">
            <a:avLst/>
          </a:prstGeom>
        </p:spPr>
        <p:txBody>
          <a:bodyPr vert="horz" lIns="91440" tIns="45720" rIns="91440" bIns="45720" rtlCol="0" anchor="ctr"/>
          <a:lstStyle>
            <a:lvl1pPr algn="ctr">
              <a:defRPr sz="190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91501" y="10109837"/>
            <a:ext cx="1749504" cy="580734"/>
          </a:xfrm>
          <a:prstGeom prst="rect">
            <a:avLst/>
          </a:prstGeom>
        </p:spPr>
        <p:txBody>
          <a:bodyPr vert="horz" lIns="91440" tIns="45720" rIns="91440" bIns="45720" rtlCol="0" anchor="ctr"/>
          <a:lstStyle>
            <a:lvl1pPr algn="r">
              <a:defRPr sz="1909">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475424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6" r:id="rId10"/>
    <p:sldLayoutId id="2147483673" r:id="rId11"/>
    <p:sldLayoutId id="2147483674" r:id="rId12"/>
  </p:sldLayoutIdLst>
  <p:txStyles>
    <p:titleStyle>
      <a:lvl1pPr algn="l" defTabSz="1454349" rtl="0" eaLnBrk="1" latinLnBrk="0" hangingPunct="1">
        <a:lnSpc>
          <a:spcPct val="90000"/>
        </a:lnSpc>
        <a:spcBef>
          <a:spcPct val="0"/>
        </a:spcBef>
        <a:buNone/>
        <a:defRPr kumimoji="1" sz="6999" kern="1200">
          <a:solidFill>
            <a:schemeClr val="tx1"/>
          </a:solidFill>
          <a:latin typeface="+mj-lt"/>
          <a:ea typeface="+mj-ea"/>
          <a:cs typeface="+mj-cs"/>
        </a:defRPr>
      </a:lvl1pPr>
    </p:titleStyle>
    <p:bodyStyle>
      <a:lvl1pPr marL="363588" indent="-363588" algn="l" defTabSz="1454349" rtl="0" eaLnBrk="1" latinLnBrk="0" hangingPunct="1">
        <a:lnSpc>
          <a:spcPct val="90000"/>
        </a:lnSpc>
        <a:spcBef>
          <a:spcPts val="1591"/>
        </a:spcBef>
        <a:buFont typeface="Arial" panose="020B0604020202020204" pitchFamily="34" charset="0"/>
        <a:buChar char="•"/>
        <a:defRPr kumimoji="1" sz="4454" kern="1200">
          <a:solidFill>
            <a:schemeClr val="tx1"/>
          </a:solidFill>
          <a:latin typeface="+mn-lt"/>
          <a:ea typeface="+mn-ea"/>
          <a:cs typeface="+mn-cs"/>
        </a:defRPr>
      </a:lvl1pPr>
      <a:lvl2pPr marL="1090761" indent="-363588" algn="l" defTabSz="1454349" rtl="0" eaLnBrk="1" latinLnBrk="0" hangingPunct="1">
        <a:lnSpc>
          <a:spcPct val="90000"/>
        </a:lnSpc>
        <a:spcBef>
          <a:spcPts val="795"/>
        </a:spcBef>
        <a:buFont typeface="Arial" panose="020B0604020202020204" pitchFamily="34" charset="0"/>
        <a:buChar char="•"/>
        <a:defRPr kumimoji="1" sz="3817" kern="1200">
          <a:solidFill>
            <a:schemeClr val="tx1"/>
          </a:solidFill>
          <a:latin typeface="+mn-lt"/>
          <a:ea typeface="+mn-ea"/>
          <a:cs typeface="+mn-cs"/>
        </a:defRPr>
      </a:lvl2pPr>
      <a:lvl3pPr marL="1817935" indent="-363588" algn="l" defTabSz="1454349" rtl="0" eaLnBrk="1" latinLnBrk="0" hangingPunct="1">
        <a:lnSpc>
          <a:spcPct val="90000"/>
        </a:lnSpc>
        <a:spcBef>
          <a:spcPts val="795"/>
        </a:spcBef>
        <a:buFont typeface="Arial" panose="020B0604020202020204" pitchFamily="34" charset="0"/>
        <a:buChar char="•"/>
        <a:defRPr kumimoji="1" sz="3182" kern="1200">
          <a:solidFill>
            <a:schemeClr val="tx1"/>
          </a:solidFill>
          <a:latin typeface="+mn-lt"/>
          <a:ea typeface="+mn-ea"/>
          <a:cs typeface="+mn-cs"/>
        </a:defRPr>
      </a:lvl3pPr>
      <a:lvl4pPr marL="2545110" indent="-363588" algn="l" defTabSz="1454349"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4pPr>
      <a:lvl5pPr marL="3272284" indent="-363588" algn="l" defTabSz="1454349"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5pPr>
      <a:lvl6pPr marL="3999457" indent="-363588" algn="l" defTabSz="1454349"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6pPr>
      <a:lvl7pPr marL="4726632" indent="-363588" algn="l" defTabSz="1454349"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7pPr>
      <a:lvl8pPr marL="5453806" indent="-363588" algn="l" defTabSz="1454349"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8pPr>
      <a:lvl9pPr marL="6180981" indent="-363588" algn="l" defTabSz="1454349"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9pPr>
    </p:bodyStyle>
    <p:otherStyle>
      <a:defPPr>
        <a:defRPr lang="en-US"/>
      </a:defPPr>
      <a:lvl1pPr marL="0" algn="l" defTabSz="1454349" rtl="0" eaLnBrk="1" latinLnBrk="0" hangingPunct="1">
        <a:defRPr kumimoji="1" sz="2863" kern="1200">
          <a:solidFill>
            <a:schemeClr val="tx1"/>
          </a:solidFill>
          <a:latin typeface="+mn-lt"/>
          <a:ea typeface="+mn-ea"/>
          <a:cs typeface="+mn-cs"/>
        </a:defRPr>
      </a:lvl1pPr>
      <a:lvl2pPr marL="727174" algn="l" defTabSz="1454349" rtl="0" eaLnBrk="1" latinLnBrk="0" hangingPunct="1">
        <a:defRPr kumimoji="1" sz="2863" kern="1200">
          <a:solidFill>
            <a:schemeClr val="tx1"/>
          </a:solidFill>
          <a:latin typeface="+mn-lt"/>
          <a:ea typeface="+mn-ea"/>
          <a:cs typeface="+mn-cs"/>
        </a:defRPr>
      </a:lvl2pPr>
      <a:lvl3pPr marL="1454349" algn="l" defTabSz="1454349" rtl="0" eaLnBrk="1" latinLnBrk="0" hangingPunct="1">
        <a:defRPr kumimoji="1" sz="2863" kern="1200">
          <a:solidFill>
            <a:schemeClr val="tx1"/>
          </a:solidFill>
          <a:latin typeface="+mn-lt"/>
          <a:ea typeface="+mn-ea"/>
          <a:cs typeface="+mn-cs"/>
        </a:defRPr>
      </a:lvl3pPr>
      <a:lvl4pPr marL="2181522" algn="l" defTabSz="1454349" rtl="0" eaLnBrk="1" latinLnBrk="0" hangingPunct="1">
        <a:defRPr kumimoji="1" sz="2863" kern="1200">
          <a:solidFill>
            <a:schemeClr val="tx1"/>
          </a:solidFill>
          <a:latin typeface="+mn-lt"/>
          <a:ea typeface="+mn-ea"/>
          <a:cs typeface="+mn-cs"/>
        </a:defRPr>
      </a:lvl4pPr>
      <a:lvl5pPr marL="2908696" algn="l" defTabSz="1454349" rtl="0" eaLnBrk="1" latinLnBrk="0" hangingPunct="1">
        <a:defRPr kumimoji="1" sz="2863" kern="1200">
          <a:solidFill>
            <a:schemeClr val="tx1"/>
          </a:solidFill>
          <a:latin typeface="+mn-lt"/>
          <a:ea typeface="+mn-ea"/>
          <a:cs typeface="+mn-cs"/>
        </a:defRPr>
      </a:lvl5pPr>
      <a:lvl6pPr marL="3635871" algn="l" defTabSz="1454349" rtl="0" eaLnBrk="1" latinLnBrk="0" hangingPunct="1">
        <a:defRPr kumimoji="1" sz="2863" kern="1200">
          <a:solidFill>
            <a:schemeClr val="tx1"/>
          </a:solidFill>
          <a:latin typeface="+mn-lt"/>
          <a:ea typeface="+mn-ea"/>
          <a:cs typeface="+mn-cs"/>
        </a:defRPr>
      </a:lvl6pPr>
      <a:lvl7pPr marL="4363045" algn="l" defTabSz="1454349" rtl="0" eaLnBrk="1" latinLnBrk="0" hangingPunct="1">
        <a:defRPr kumimoji="1" sz="2863" kern="1200">
          <a:solidFill>
            <a:schemeClr val="tx1"/>
          </a:solidFill>
          <a:latin typeface="+mn-lt"/>
          <a:ea typeface="+mn-ea"/>
          <a:cs typeface="+mn-cs"/>
        </a:defRPr>
      </a:lvl7pPr>
      <a:lvl8pPr marL="5090220" algn="l" defTabSz="1454349" rtl="0" eaLnBrk="1" latinLnBrk="0" hangingPunct="1">
        <a:defRPr kumimoji="1" sz="2863" kern="1200">
          <a:solidFill>
            <a:schemeClr val="tx1"/>
          </a:solidFill>
          <a:latin typeface="+mn-lt"/>
          <a:ea typeface="+mn-ea"/>
          <a:cs typeface="+mn-cs"/>
        </a:defRPr>
      </a:lvl8pPr>
      <a:lvl9pPr marL="5817393" algn="l" defTabSz="1454349" rtl="0" eaLnBrk="1" latinLnBrk="0" hangingPunct="1">
        <a:defRPr kumimoji="1" sz="28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0.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625" y="6385362"/>
            <a:ext cx="7253728" cy="4266423"/>
          </a:xfrm>
          <a:prstGeom prst="rect">
            <a:avLst/>
          </a:prstGeom>
        </p:spPr>
      </p:pic>
      <p:grpSp>
        <p:nvGrpSpPr>
          <p:cNvPr id="9" name="グループ化 8"/>
          <p:cNvGrpSpPr/>
          <p:nvPr/>
        </p:nvGrpSpPr>
        <p:grpSpPr>
          <a:xfrm>
            <a:off x="518588" y="347941"/>
            <a:ext cx="6927892" cy="1772303"/>
            <a:chOff x="444499" y="356146"/>
            <a:chExt cx="6901006" cy="1770797"/>
          </a:xfrm>
        </p:grpSpPr>
        <p:sp>
          <p:nvSpPr>
            <p:cNvPr id="16" name="四角形: 角を丸くする 15"/>
            <p:cNvSpPr/>
            <p:nvPr/>
          </p:nvSpPr>
          <p:spPr>
            <a:xfrm>
              <a:off x="444499" y="356146"/>
              <a:ext cx="6856729" cy="1381763"/>
            </a:xfrm>
            <a:prstGeom prst="roundRect">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1"/>
            <p:cNvSpPr txBox="1"/>
            <p:nvPr/>
          </p:nvSpPr>
          <p:spPr>
            <a:xfrm>
              <a:off x="639905" y="364659"/>
              <a:ext cx="6705600" cy="1276350"/>
            </a:xfrm>
            <a:prstGeom prst="rect">
              <a:avLst/>
            </a:prstGeom>
            <a:noFill/>
            <a:ln>
              <a:noFill/>
            </a:ln>
            <a:effectLst/>
          </p:spPr>
          <p:txBody>
            <a:bodyPr rot="0" spcFirstLastPara="0" vert="horz" wrap="square" lIns="74295" tIns="8890" rIns="74295" bIns="8890" numCol="1" spcCol="0" rtlCol="0" fromWordArt="0" anchor="t" anchorCtr="0" forceAA="0" compatLnSpc="1">
              <a:prstTxWarp prst="textNoShape">
                <a:avLst/>
              </a:prstTxWarp>
              <a:noAutofit/>
            </a:bodyPr>
            <a:lstStyle/>
            <a:p>
              <a:pPr algn="just">
                <a:spcAft>
                  <a:spcPts val="0"/>
                </a:spcAft>
              </a:pPr>
              <a:r>
                <a:rPr lang="ja-JP" altLang="en-US" sz="3600" kern="100" dirty="0">
                  <a:ln w="11113" cap="flat" cmpd="sng" algn="ctr">
                    <a:solidFill>
                      <a:srgbClr val="385723"/>
                    </a:solidFill>
                    <a:prstDash val="solid"/>
                    <a:round/>
                  </a:ln>
                  <a:solidFill>
                    <a:srgbClr val="FFFFFF"/>
                  </a:solidFill>
                  <a:latin typeface="HG創英角ﾎﾟｯﾌﾟ体" panose="040B0A09000000000000" pitchFamily="49" charset="-128"/>
                  <a:ea typeface="HG創英角ﾎﾟｯﾌﾟ体" panose="040B0A09000000000000" pitchFamily="49" charset="-128"/>
                  <a:cs typeface="Times New Roman" panose="02020603050405020304" pitchFamily="18" charset="0"/>
                </a:rPr>
                <a:t>えんくるり事業</a:t>
              </a:r>
              <a:endParaRPr lang="en-US" altLang="ja-JP" sz="3600" kern="100" dirty="0">
                <a:ln w="11113" cap="flat" cmpd="sng" algn="ctr">
                  <a:solidFill>
                    <a:srgbClr val="385723"/>
                  </a:solidFill>
                  <a:prstDash val="solid"/>
                  <a:round/>
                </a:ln>
                <a:solidFill>
                  <a:srgbClr val="FFFFFF"/>
                </a:solidFill>
                <a:latin typeface="HG創英角ﾎﾟｯﾌﾟ体" panose="040B0A09000000000000" pitchFamily="49" charset="-128"/>
                <a:ea typeface="HG創英角ﾎﾟｯﾌﾟ体" panose="040B0A09000000000000" pitchFamily="49" charset="-128"/>
                <a:cs typeface="Times New Roman" panose="02020603050405020304" pitchFamily="18" charset="0"/>
              </a:endParaRPr>
            </a:p>
            <a:p>
              <a:pPr algn="just">
                <a:lnSpc>
                  <a:spcPts val="600"/>
                </a:lnSpc>
                <a:spcAft>
                  <a:spcPts val="0"/>
                </a:spcAft>
              </a:pPr>
              <a:endParaRPr lang="en-US" altLang="ja-JP" sz="3600" kern="100" dirty="0">
                <a:ln w="11113" cap="flat" cmpd="sng" algn="ctr">
                  <a:solidFill>
                    <a:srgbClr val="385723"/>
                  </a:solidFill>
                  <a:prstDash val="solid"/>
                  <a:round/>
                </a:ln>
                <a:solidFill>
                  <a:srgbClr val="FFFFFF"/>
                </a:solidFill>
                <a:latin typeface="HG創英角ﾎﾟｯﾌﾟ体" panose="040B0A09000000000000" pitchFamily="49" charset="-128"/>
                <a:ea typeface="HG創英角ﾎﾟｯﾌﾟ体" panose="040B0A09000000000000" pitchFamily="49" charset="-128"/>
                <a:cs typeface="Times New Roman" panose="02020603050405020304" pitchFamily="18" charset="0"/>
              </a:endParaRPr>
            </a:p>
            <a:p>
              <a:pPr algn="just">
                <a:lnSpc>
                  <a:spcPts val="600"/>
                </a:lnSpc>
                <a:spcAft>
                  <a:spcPts val="0"/>
                </a:spcAft>
              </a:pPr>
              <a:endParaRPr lang="en-US" altLang="ja-JP" sz="3200" b="1" kern="100" dirty="0">
                <a:ln w="11113" cap="flat" cmpd="sng" algn="ctr">
                  <a:solidFill>
                    <a:srgbClr val="385723"/>
                  </a:solidFill>
                  <a:prstDash val="solid"/>
                  <a:round/>
                </a:ln>
                <a:solidFill>
                  <a:srgbClr val="FFFFFF"/>
                </a:solidFill>
                <a:effectLst/>
                <a:latin typeface="Century" panose="02040604050505020304" pitchFamily="18" charset="0"/>
                <a:ea typeface="HG創英角ﾎﾟｯﾌﾟ体" panose="040B0A09000000000000" pitchFamily="49" charset="-128"/>
                <a:cs typeface="Times New Roman" panose="02020603050405020304" pitchFamily="18" charset="0"/>
              </a:endParaRPr>
            </a:p>
            <a:p>
              <a:pPr algn="just">
                <a:lnSpc>
                  <a:spcPts val="0"/>
                </a:lnSpc>
                <a:spcAft>
                  <a:spcPts val="0"/>
                </a:spcAft>
              </a:pPr>
              <a:endParaRPr lang="en-US" altLang="ja-JP" sz="3200" b="1" kern="100" dirty="0">
                <a:ln w="11113" cap="flat" cmpd="sng" algn="ctr">
                  <a:solidFill>
                    <a:srgbClr val="385723"/>
                  </a:solidFill>
                  <a:prstDash val="solid"/>
                  <a:round/>
                </a:ln>
                <a:solidFill>
                  <a:srgbClr val="FFFFFF"/>
                </a:solidFill>
                <a:latin typeface="Century" panose="02040604050505020304" pitchFamily="18" charset="0"/>
                <a:ea typeface="HG創英角ﾎﾟｯﾌﾟ体" panose="040B0A09000000000000" pitchFamily="49" charset="-128"/>
                <a:cs typeface="Times New Roman" panose="02020603050405020304" pitchFamily="18" charset="0"/>
              </a:endParaRPr>
            </a:p>
            <a:p>
              <a:pPr algn="just">
                <a:lnSpc>
                  <a:spcPts val="0"/>
                </a:lnSpc>
                <a:spcAft>
                  <a:spcPts val="0"/>
                </a:spcAft>
              </a:pPr>
              <a:r>
                <a:rPr lang="ja-JP" altLang="en-US" sz="2800" b="1" kern="100" dirty="0">
                  <a:ln w="11113" cap="flat" cmpd="sng" algn="ctr">
                    <a:solidFill>
                      <a:srgbClr val="385723"/>
                    </a:solidFill>
                    <a:prstDash val="solid"/>
                    <a:round/>
                  </a:ln>
                  <a:solidFill>
                    <a:srgbClr val="FFFFFF"/>
                  </a:solidFill>
                  <a:effectLst/>
                  <a:latin typeface="Century" panose="02040604050505020304" pitchFamily="18" charset="0"/>
                  <a:ea typeface="HG創英角ﾎﾟｯﾌﾟ体" panose="040B0A09000000000000" pitchFamily="49" charset="-128"/>
                  <a:cs typeface="Times New Roman" panose="02020603050405020304" pitchFamily="18" charset="0"/>
                </a:rPr>
                <a:t>        </a:t>
              </a:r>
              <a:endParaRPr lang="en-US" altLang="ja-JP" sz="2800" b="1" kern="100" dirty="0">
                <a:ln w="11113" cap="flat" cmpd="sng" algn="ctr">
                  <a:solidFill>
                    <a:srgbClr val="385723"/>
                  </a:solidFill>
                  <a:prstDash val="solid"/>
                  <a:round/>
                </a:ln>
                <a:solidFill>
                  <a:srgbClr val="FFFFFF"/>
                </a:solidFill>
                <a:effectLst/>
                <a:latin typeface="Century" panose="02040604050505020304" pitchFamily="18" charset="0"/>
                <a:ea typeface="HG創英角ﾎﾟｯﾌﾟ体" panose="040B0A09000000000000" pitchFamily="49" charset="-128"/>
                <a:cs typeface="Times New Roman" panose="02020603050405020304" pitchFamily="18" charset="0"/>
              </a:endParaRPr>
            </a:p>
            <a:p>
              <a:pPr algn="just">
                <a:spcAft>
                  <a:spcPts val="0"/>
                </a:spcAft>
              </a:pPr>
              <a:r>
                <a:rPr lang="ja-JP" altLang="en-US" sz="2800" b="1" kern="100" dirty="0">
                  <a:ln w="11113" cap="flat" cmpd="sng" algn="ctr">
                    <a:solidFill>
                      <a:srgbClr val="385723"/>
                    </a:solidFill>
                    <a:prstDash val="solid"/>
                    <a:round/>
                  </a:ln>
                  <a:solidFill>
                    <a:srgbClr val="FFFFFF"/>
                  </a:solidFill>
                  <a:latin typeface="Century" panose="02040604050505020304" pitchFamily="18" charset="0"/>
                  <a:ea typeface="HG創英角ﾎﾟｯﾌﾟ体" panose="040B0A09000000000000" pitchFamily="49" charset="-128"/>
                  <a:cs typeface="Times New Roman" panose="02020603050405020304" pitchFamily="18" charset="0"/>
                </a:rPr>
                <a:t>　　　</a:t>
              </a:r>
              <a:r>
                <a:rPr lang="ja-JP" altLang="en-US" sz="2800" b="1" kern="100" dirty="0" smtClean="0">
                  <a:ln w="11113" cap="flat" cmpd="sng" algn="ctr">
                    <a:solidFill>
                      <a:srgbClr val="385723"/>
                    </a:solidFill>
                    <a:prstDash val="solid"/>
                    <a:round/>
                  </a:ln>
                  <a:solidFill>
                    <a:srgbClr val="FFFFFF"/>
                  </a:solidFill>
                  <a:latin typeface="Century" panose="02040604050505020304" pitchFamily="18" charset="0"/>
                  <a:ea typeface="HG創英角ﾎﾟｯﾌﾟ体" panose="040B0A09000000000000" pitchFamily="49" charset="-128"/>
                  <a:cs typeface="Times New Roman" panose="02020603050405020304" pitchFamily="18" charset="0"/>
                </a:rPr>
                <a:t>　　～今年度の取組み</a:t>
              </a:r>
              <a:r>
                <a:rPr lang="ja-JP" sz="3200" b="1" kern="100" dirty="0" smtClean="0">
                  <a:ln w="11113" cap="flat" cmpd="sng" algn="ctr">
                    <a:solidFill>
                      <a:srgbClr val="385723"/>
                    </a:solidFill>
                    <a:prstDash val="solid"/>
                    <a:round/>
                  </a:ln>
                  <a:solidFill>
                    <a:srgbClr val="FFFFFF"/>
                  </a:solidFill>
                  <a:effectLst/>
                  <a:latin typeface="Century" panose="02040604050505020304" pitchFamily="18" charset="0"/>
                  <a:ea typeface="HG創英角ﾎﾟｯﾌﾟ体" panose="040B0A09000000000000" pitchFamily="49" charset="-128"/>
                  <a:cs typeface="Times New Roman" panose="02020603050405020304" pitchFamily="18" charset="0"/>
                </a:rPr>
                <a:t>～</a:t>
              </a:r>
              <a:endParaRPr 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3600" b="1" kern="100" dirty="0" smtClean="0">
                  <a:ln w="11113" cap="flat" cmpd="sng" algn="ctr">
                    <a:solidFill>
                      <a:srgbClr val="ED7D31"/>
                    </a:solidFill>
                    <a:prstDash val="solid"/>
                    <a:round/>
                  </a:ln>
                  <a:solidFill>
                    <a:srgbClr val="F7CAAC"/>
                  </a:solidFill>
                  <a:effectLst/>
                  <a:latin typeface="HG創英角ﾎﾟｯﾌﾟ体" panose="040B0A09000000000000" pitchFamily="49"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68" y="898218"/>
              <a:ext cx="1192530" cy="1228725"/>
            </a:xfrm>
            <a:prstGeom prst="rect">
              <a:avLst/>
            </a:prstGeom>
          </p:spPr>
        </p:pic>
        <p:sp>
          <p:nvSpPr>
            <p:cNvPr id="28" name="正方形/長方形 27"/>
            <p:cNvSpPr/>
            <p:nvPr/>
          </p:nvSpPr>
          <p:spPr>
            <a:xfrm>
              <a:off x="5074647" y="430750"/>
              <a:ext cx="2095500" cy="699440"/>
            </a:xfrm>
            <a:prstGeom prst="rect">
              <a:avLst/>
            </a:prstGeom>
            <a:solidFill>
              <a:srgbClr val="FFFF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テキスト ボックス 2"/>
            <p:cNvSpPr txBox="1">
              <a:spLocks noChangeArrowheads="1"/>
            </p:cNvSpPr>
            <p:nvPr/>
          </p:nvSpPr>
          <p:spPr bwMode="auto">
            <a:xfrm>
              <a:off x="4962760" y="441631"/>
              <a:ext cx="2239009" cy="71017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200" kern="100" dirty="0">
                  <a:ln w="9525" cap="rnd" cmpd="sng" algn="ctr">
                    <a:solidFill>
                      <a:srgbClr val="385723"/>
                    </a:solidFill>
                    <a:prstDash val="solid"/>
                    <a:bevel/>
                  </a:ln>
                  <a:solidFill>
                    <a:srgbClr val="FFFFFF"/>
                  </a:solidFill>
                  <a:latin typeface="HG創英角ﾎﾟｯﾌﾟ体" panose="040B0A09000000000000" pitchFamily="49" charset="-128"/>
                  <a:ea typeface="ＭＳ 明朝" panose="02020609040205080304" pitchFamily="17" charset="-128"/>
                  <a:cs typeface="Times New Roman" panose="02020603050405020304" pitchFamily="18" charset="0"/>
                </a:rPr>
                <a:t>　</a:t>
              </a:r>
              <a:r>
                <a:rPr lang="en-US" altLang="ja-JP" sz="1200" kern="100" dirty="0" smtClean="0">
                  <a:ln w="9525" cap="rnd" cmpd="sng" algn="ctr">
                    <a:solidFill>
                      <a:srgbClr val="385723"/>
                    </a:solidFill>
                    <a:prstDash val="solid"/>
                    <a:bevel/>
                  </a:ln>
                  <a:solidFill>
                    <a:srgbClr val="FFFFFF"/>
                  </a:solidFill>
                  <a:latin typeface="HG創英角ﾎﾟｯﾌﾟ体" panose="040B0A09000000000000" pitchFamily="49" charset="-128"/>
                  <a:ea typeface="ＭＳ 明朝" panose="02020609040205080304" pitchFamily="17" charset="-128"/>
                  <a:cs typeface="Times New Roman" panose="02020603050405020304" pitchFamily="18" charset="0"/>
                </a:rPr>
                <a:t>No.9</a:t>
              </a:r>
              <a:r>
                <a:rPr lang="ja-JP" altLang="en-US" sz="1200" kern="100" dirty="0">
                  <a:ln w="9525" cap="rnd" cmpd="sng" algn="ctr">
                    <a:solidFill>
                      <a:srgbClr val="385723"/>
                    </a:solidFill>
                    <a:prstDash val="solid"/>
                    <a:bevel/>
                  </a:ln>
                  <a:solidFill>
                    <a:srgbClr val="FFFFFF"/>
                  </a:solidFill>
                  <a:latin typeface="HG創英角ﾎﾟｯﾌﾟ体" panose="040B0A09000000000000" pitchFamily="49" charset="-128"/>
                  <a:ea typeface="ＭＳ 明朝" panose="02020609040205080304" pitchFamily="17" charset="-128"/>
                  <a:cs typeface="Times New Roman" panose="02020603050405020304" pitchFamily="18" charset="0"/>
                </a:rPr>
                <a:t>　</a:t>
              </a:r>
              <a:r>
                <a:rPr lang="en-US" altLang="ja-JP" sz="1200" kern="100" dirty="0">
                  <a:ln w="9525" cap="rnd" cmpd="sng" algn="ctr">
                    <a:solidFill>
                      <a:srgbClr val="385723"/>
                    </a:solidFill>
                    <a:prstDash val="solid"/>
                    <a:bevel/>
                  </a:ln>
                  <a:solidFill>
                    <a:srgbClr val="FFFFFF"/>
                  </a:solidFill>
                  <a:latin typeface="HG創英角ﾎﾟｯﾌﾟ体" panose="040B0A09000000000000" pitchFamily="49" charset="-128"/>
                  <a:ea typeface="ＭＳ 明朝" panose="02020609040205080304" pitchFamily="17" charset="-128"/>
                  <a:cs typeface="Times New Roman" panose="02020603050405020304" pitchFamily="18" charset="0"/>
                </a:rPr>
                <a:t> </a:t>
              </a:r>
              <a:r>
                <a:rPr lang="ja-JP" altLang="ja-JP" sz="1200" kern="100" dirty="0" smtClean="0">
                  <a:ln w="9525" cap="rnd" cmpd="sng" algn="ctr">
                    <a:solidFill>
                      <a:srgbClr val="385723"/>
                    </a:solidFill>
                    <a:prstDash val="solid"/>
                    <a:bevel/>
                  </a:ln>
                  <a:solidFill>
                    <a:srgbClr val="FFFFFF"/>
                  </a:solidFill>
                  <a:latin typeface="Century" panose="02040604050505020304" pitchFamily="18" charset="0"/>
                  <a:ea typeface="HG創英角ﾎﾟｯﾌﾟ体" panose="040B0A09000000000000" pitchFamily="49" charset="-128"/>
                  <a:cs typeface="Times New Roman" panose="02020603050405020304" pitchFamily="18" charset="0"/>
                </a:rPr>
                <a:t>平成</a:t>
              </a:r>
              <a:r>
                <a:rPr lang="en-US" altLang="ja-JP" sz="1200" kern="100" dirty="0" smtClean="0">
                  <a:ln w="9525" cap="rnd" cmpd="sng" algn="ctr">
                    <a:solidFill>
                      <a:srgbClr val="385723"/>
                    </a:solidFill>
                    <a:prstDash val="solid"/>
                    <a:bevel/>
                  </a:ln>
                  <a:solidFill>
                    <a:srgbClr val="FFFFFF"/>
                  </a:solidFill>
                  <a:latin typeface="Century" panose="02040604050505020304" pitchFamily="18" charset="0"/>
                  <a:ea typeface="HG創英角ﾎﾟｯﾌﾟ体" panose="040B0A09000000000000" pitchFamily="49" charset="-128"/>
                  <a:cs typeface="Times New Roman" panose="02020603050405020304" pitchFamily="18" charset="0"/>
                </a:rPr>
                <a:t>3</a:t>
              </a:r>
              <a:r>
                <a:rPr lang="en-US" altLang="ja-JP" sz="1200" kern="100" dirty="0">
                  <a:ln w="9525" cap="rnd" cmpd="sng" algn="ctr">
                    <a:solidFill>
                      <a:srgbClr val="385723"/>
                    </a:solidFill>
                    <a:prstDash val="solid"/>
                    <a:bevel/>
                  </a:ln>
                  <a:solidFill>
                    <a:srgbClr val="FFFFFF"/>
                  </a:solidFill>
                  <a:latin typeface="Century" panose="02040604050505020304" pitchFamily="18" charset="0"/>
                  <a:ea typeface="HG創英角ﾎﾟｯﾌﾟ体" panose="040B0A09000000000000" pitchFamily="49" charset="-128"/>
                  <a:cs typeface="Times New Roman" panose="02020603050405020304" pitchFamily="18" charset="0"/>
                </a:rPr>
                <a:t>0</a:t>
              </a:r>
              <a:r>
                <a:rPr lang="ja-JP" altLang="ja-JP" sz="1200" kern="100" dirty="0" smtClean="0">
                  <a:ln w="9525" cap="rnd" cmpd="sng" algn="ctr">
                    <a:solidFill>
                      <a:srgbClr val="385723"/>
                    </a:solidFill>
                    <a:prstDash val="solid"/>
                    <a:bevel/>
                  </a:ln>
                  <a:solidFill>
                    <a:srgbClr val="FFFFFF"/>
                  </a:solidFill>
                  <a:latin typeface="Century" panose="02040604050505020304" pitchFamily="18" charset="0"/>
                  <a:ea typeface="HG創英角ﾎﾟｯﾌﾟ体" panose="040B0A09000000000000" pitchFamily="49" charset="-128"/>
                  <a:cs typeface="Times New Roman" panose="02020603050405020304" pitchFamily="18" charset="0"/>
                </a:rPr>
                <a:t>年</a:t>
              </a:r>
              <a:r>
                <a:rPr lang="en-US" altLang="ja-JP" sz="1200" kern="100" dirty="0">
                  <a:ln w="9525" cap="rnd" cmpd="sng" algn="ctr">
                    <a:solidFill>
                      <a:srgbClr val="385723"/>
                    </a:solidFill>
                    <a:prstDash val="solid"/>
                    <a:bevel/>
                  </a:ln>
                  <a:solidFill>
                    <a:srgbClr val="FFFFFF"/>
                  </a:solidFill>
                  <a:latin typeface="Century" panose="02040604050505020304" pitchFamily="18" charset="0"/>
                  <a:ea typeface="HG創英角ﾎﾟｯﾌﾟ体" panose="040B0A09000000000000" pitchFamily="49" charset="-128"/>
                  <a:cs typeface="Times New Roman" panose="02020603050405020304" pitchFamily="18" charset="0"/>
                </a:rPr>
                <a:t>6</a:t>
              </a:r>
              <a:r>
                <a:rPr lang="ja-JP" altLang="ja-JP" sz="1200" kern="100" dirty="0" smtClean="0">
                  <a:ln w="9525" cap="rnd" cmpd="sng" algn="ctr">
                    <a:solidFill>
                      <a:srgbClr val="385723"/>
                    </a:solidFill>
                    <a:prstDash val="solid"/>
                    <a:bevel/>
                  </a:ln>
                  <a:solidFill>
                    <a:srgbClr val="FFFFFF"/>
                  </a:solidFill>
                  <a:latin typeface="Century" panose="02040604050505020304" pitchFamily="18" charset="0"/>
                  <a:ea typeface="HG創英角ﾎﾟｯﾌﾟ体" panose="040B0A09000000000000" pitchFamily="49" charset="-128"/>
                  <a:cs typeface="Times New Roman" panose="02020603050405020304" pitchFamily="18" charset="0"/>
                </a:rPr>
                <a:t>月</a:t>
              </a:r>
              <a:r>
                <a:rPr lang="ja-JP" altLang="ja-JP" sz="1200" kern="100" dirty="0">
                  <a:ln w="9525" cap="rnd" cmpd="sng" algn="ctr">
                    <a:solidFill>
                      <a:srgbClr val="385723"/>
                    </a:solidFill>
                    <a:prstDash val="solid"/>
                    <a:bevel/>
                  </a:ln>
                  <a:solidFill>
                    <a:srgbClr val="FFFFFF"/>
                  </a:solidFill>
                  <a:latin typeface="Century" panose="02040604050505020304" pitchFamily="18" charset="0"/>
                  <a:ea typeface="HG創英角ﾎﾟｯﾌﾟ体" panose="040B0A09000000000000" pitchFamily="49" charset="-128"/>
                  <a:cs typeface="Times New Roman" panose="02020603050405020304" pitchFamily="18" charset="0"/>
                </a:rPr>
                <a:t>発行</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635000" algn="just">
                <a:spcAft>
                  <a:spcPts val="0"/>
                </a:spcAft>
              </a:pPr>
              <a:r>
                <a:rPr lang="ja-JP" altLang="ja-JP" sz="1000" kern="100" dirty="0">
                  <a:ln w="9525" cap="rnd" cmpd="sng" algn="ctr">
                    <a:solidFill>
                      <a:srgbClr val="385723"/>
                    </a:solidFill>
                    <a:prstDash val="solid"/>
                    <a:bevel/>
                  </a:ln>
                  <a:solidFill>
                    <a:srgbClr val="FFFFFF"/>
                  </a:solidFill>
                  <a:latin typeface="Century" panose="02040604050505020304" pitchFamily="18" charset="0"/>
                  <a:ea typeface="HG創英角ﾎﾟｯﾌﾟ体" panose="040B0A09000000000000" pitchFamily="49" charset="-128"/>
                  <a:cs typeface="Times New Roman" panose="02020603050405020304" pitchFamily="18" charset="0"/>
                </a:rPr>
                <a:t>鳥取県社会福祉協議会</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1270000" algn="just">
                <a:spcAft>
                  <a:spcPts val="0"/>
                </a:spcAft>
              </a:pPr>
              <a:r>
                <a:rPr lang="ja-JP" altLang="ja-JP" sz="1000" kern="100" dirty="0">
                  <a:ln w="9525" cap="rnd" cmpd="sng" algn="ctr">
                    <a:solidFill>
                      <a:srgbClr val="385723"/>
                    </a:solidFill>
                    <a:prstDash val="solid"/>
                    <a:bevel/>
                  </a:ln>
                  <a:solidFill>
                    <a:srgbClr val="FFFFFF"/>
                  </a:solidFill>
                  <a:latin typeface="Century" panose="02040604050505020304" pitchFamily="18" charset="0"/>
                  <a:ea typeface="HG創英角ﾎﾟｯﾌﾟ体" panose="040B0A09000000000000" pitchFamily="49" charset="-128"/>
                  <a:cs typeface="Times New Roman" panose="02020603050405020304" pitchFamily="18" charset="0"/>
                </a:rPr>
                <a:t>地域福祉部</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952500" algn="just">
                <a:spcAft>
                  <a:spcPts val="0"/>
                </a:spcAft>
              </a:pPr>
              <a:r>
                <a:rPr lang="en-US" altLang="ja-JP" sz="1000" kern="100" dirty="0">
                  <a:ln w="9525" cap="rnd" cmpd="sng" algn="ctr">
                    <a:solidFill>
                      <a:srgbClr val="385723"/>
                    </a:solidFill>
                    <a:prstDash val="solid"/>
                    <a:bevel/>
                  </a:ln>
                  <a:solidFill>
                    <a:srgbClr val="FFFFFF"/>
                  </a:solidFill>
                  <a:latin typeface="HG創英角ﾎﾟｯﾌﾟ体" panose="040B0A09000000000000" pitchFamily="49" charset="-128"/>
                  <a:ea typeface="ＭＳ 明朝" panose="02020609040205080304" pitchFamily="17" charset="-128"/>
                  <a:cs typeface="Times New Roman" panose="02020603050405020304" pitchFamily="18" charset="0"/>
                </a:rPr>
                <a:t>TEL0857-59-6332</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7" name="グループ化 6"/>
          <p:cNvGrpSpPr/>
          <p:nvPr/>
        </p:nvGrpSpPr>
        <p:grpSpPr>
          <a:xfrm>
            <a:off x="336117" y="1829090"/>
            <a:ext cx="6929085" cy="4463036"/>
            <a:chOff x="167458" y="2298034"/>
            <a:chExt cx="6902195" cy="4656005"/>
          </a:xfrm>
        </p:grpSpPr>
        <p:sp>
          <p:nvSpPr>
            <p:cNvPr id="34" name="テキスト ボックス 33"/>
            <p:cNvSpPr txBox="1"/>
            <p:nvPr/>
          </p:nvSpPr>
          <p:spPr>
            <a:xfrm>
              <a:off x="167458" y="2779948"/>
              <a:ext cx="3488080" cy="4174091"/>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６月２日、えん</a:t>
              </a:r>
              <a:r>
                <a:rPr lang="ja-JP" altLang="en-US" sz="1100" dirty="0">
                  <a:latin typeface="HG丸ｺﾞｼｯｸM-PRO" panose="020F0600000000000000" pitchFamily="50" charset="-128"/>
                  <a:ea typeface="HG丸ｺﾞｼｯｸM-PRO" panose="020F0600000000000000" pitchFamily="50" charset="-128"/>
                </a:rPr>
                <a:t>くるり</a:t>
              </a:r>
              <a:r>
                <a:rPr lang="ja-JP" altLang="en-US" sz="1100" dirty="0" smtClean="0">
                  <a:latin typeface="HG丸ｺﾞｼｯｸM-PRO" panose="020F0600000000000000" pitchFamily="50" charset="-128"/>
                  <a:ea typeface="HG丸ｺﾞｼｯｸM-PRO" panose="020F0600000000000000" pitchFamily="50" charset="-128"/>
                </a:rPr>
                <a:t>事業に参加している「敬仁会」の主催で「ふれあいはあとまつり」が行われました。当日、えんくるり事業としてブースを出し、事業ＰＲを行いました。参加法人である「県共同募金会」から貸出</a:t>
              </a:r>
              <a:r>
                <a:rPr lang="ja-JP" altLang="en-US" sz="1100" dirty="0" err="1" smtClean="0">
                  <a:latin typeface="HG丸ｺﾞｼｯｸM-PRO" panose="020F0600000000000000" pitchFamily="50" charset="-128"/>
                  <a:ea typeface="HG丸ｺﾞｼｯｸM-PRO" panose="020F0600000000000000" pitchFamily="50" charset="-128"/>
                </a:rPr>
                <a:t>わたがし</a:t>
              </a:r>
              <a:r>
                <a:rPr lang="ja-JP" altLang="en-US" sz="1100" dirty="0" smtClean="0">
                  <a:latin typeface="HG丸ｺﾞｼｯｸM-PRO" panose="020F0600000000000000" pitchFamily="50" charset="-128"/>
                  <a:ea typeface="HG丸ｺﾞｼｯｸM-PRO" panose="020F0600000000000000" pitchFamily="50" charset="-128"/>
                </a:rPr>
                <a:t>機を借りて、事業ロゴマークにかけて緑色のわたがしを配布しつつ、事業広報をしました。</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　来場者の中には、事業ＰＲパネルを見ながら</a:t>
              </a:r>
              <a:r>
                <a:rPr lang="en-US" altLang="ja-JP" sz="1100" dirty="0" smtClean="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同じように困っとるだけど誰に話したらいいか分からん。</a:t>
              </a:r>
              <a:r>
                <a:rPr lang="en-US" altLang="ja-JP" sz="1100" dirty="0" smtClean="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や</a:t>
              </a:r>
              <a:r>
                <a:rPr lang="en-US" altLang="ja-JP" sz="1100" dirty="0" smtClean="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自分の住まいだったら相談先はどこがありますか。</a:t>
              </a:r>
              <a:r>
                <a:rPr lang="en-US" altLang="ja-JP" sz="1100" dirty="0" smtClean="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とお話をされ、参加法人一覧の連絡先をメモして帰る方もいらっしゃいました。</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えんくるり事業は</a:t>
              </a:r>
              <a:r>
                <a:rPr lang="ja-JP" altLang="en-US" sz="1100" dirty="0" smtClean="0">
                  <a:latin typeface="HG丸ｺﾞｼｯｸM-PRO" panose="020F0600000000000000" pitchFamily="50" charset="-128"/>
                  <a:ea typeface="HG丸ｺﾞｼｯｸM-PRO" panose="020F0600000000000000" pitchFamily="50" charset="-128"/>
                </a:rPr>
                <a:t>様々</a:t>
              </a:r>
              <a:r>
                <a:rPr lang="ja-JP" altLang="en-US" sz="1100" dirty="0">
                  <a:latin typeface="HG丸ｺﾞｼｯｸM-PRO" panose="020F0600000000000000" pitchFamily="50" charset="-128"/>
                  <a:ea typeface="HG丸ｺﾞｼｯｸM-PRO" panose="020F0600000000000000" pitchFamily="50" charset="-128"/>
                </a:rPr>
                <a:t>な人の「困った」「助けて」の声をキャッチし支援していける</a:t>
              </a:r>
              <a:r>
                <a:rPr lang="ja-JP" altLang="en-US" sz="1100" dirty="0" smtClean="0">
                  <a:latin typeface="HG丸ｺﾞｼｯｸM-PRO" panose="020F0600000000000000" pitchFamily="50" charset="-128"/>
                  <a:ea typeface="HG丸ｺﾞｼｯｸM-PRO" panose="020F0600000000000000" pitchFamily="50" charset="-128"/>
                </a:rPr>
                <a:t>仕組みづくりとして立ち上がり、社会</a:t>
              </a:r>
              <a:r>
                <a:rPr lang="ja-JP" altLang="en-US" sz="1100" dirty="0">
                  <a:latin typeface="HG丸ｺﾞｼｯｸM-PRO" panose="020F0600000000000000" pitchFamily="50" charset="-128"/>
                  <a:ea typeface="HG丸ｺﾞｼｯｸM-PRO" panose="020F0600000000000000" pitchFamily="50" charset="-128"/>
                </a:rPr>
                <a:t>福祉法人が種別の枠を超え、それぞれが持つ強みを</a:t>
              </a:r>
              <a:r>
                <a:rPr lang="ja-JP" altLang="en-US" sz="1100" dirty="0" smtClean="0">
                  <a:latin typeface="HG丸ｺﾞｼｯｸM-PRO" panose="020F0600000000000000" pitchFamily="50" charset="-128"/>
                  <a:ea typeface="HG丸ｺﾞｼｯｸM-PRO" panose="020F0600000000000000" pitchFamily="50" charset="-128"/>
                </a:rPr>
                <a:t>活かして事業を進めています。今後も一人でも多くの課題を抱え困っている方を発見し、適切な支援や専門機関につなげていくために地域</a:t>
              </a:r>
              <a:r>
                <a:rPr lang="ja-JP" altLang="en-US" sz="1100" dirty="0">
                  <a:latin typeface="HG丸ｺﾞｼｯｸM-PRO" panose="020F0600000000000000" pitchFamily="50" charset="-128"/>
                  <a:ea typeface="HG丸ｺﾞｼｯｸM-PRO" panose="020F0600000000000000" pitchFamily="50" charset="-128"/>
                </a:rPr>
                <a:t>住民への広報活動を</a:t>
              </a:r>
              <a:r>
                <a:rPr lang="ja-JP" altLang="en-US" sz="1100" dirty="0" smtClean="0">
                  <a:latin typeface="HG丸ｺﾞｼｯｸM-PRO" panose="020F0600000000000000" pitchFamily="50" charset="-128"/>
                  <a:ea typeface="HG丸ｺﾞｼｯｸM-PRO" panose="020F0600000000000000" pitchFamily="50" charset="-128"/>
                </a:rPr>
                <a:t>行っていきます。</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　今回は材料費</a:t>
              </a:r>
              <a:r>
                <a:rPr lang="en-US" altLang="ja-JP" sz="1100" dirty="0">
                  <a:latin typeface="HG丸ｺﾞｼｯｸM-PRO" panose="020F0600000000000000" pitchFamily="50" charset="-128"/>
                  <a:ea typeface="HG丸ｺﾞｼｯｸM-PRO" panose="020F0600000000000000" pitchFamily="50" charset="-128"/>
                </a:rPr>
                <a:t>2,000</a:t>
              </a:r>
              <a:r>
                <a:rPr lang="ja-JP" altLang="en-US" sz="1100" dirty="0">
                  <a:latin typeface="HG丸ｺﾞｼｯｸM-PRO" panose="020F0600000000000000" pitchFamily="50" charset="-128"/>
                  <a:ea typeface="HG丸ｺﾞｼｯｸM-PRO" panose="020F0600000000000000" pitchFamily="50" charset="-128"/>
                </a:rPr>
                <a:t>円</a:t>
              </a:r>
              <a:r>
                <a:rPr lang="ja-JP" altLang="en-US" sz="1100" dirty="0" smtClean="0">
                  <a:latin typeface="HG丸ｺﾞｼｯｸM-PRO" panose="020F0600000000000000" pitchFamily="50" charset="-128"/>
                  <a:ea typeface="HG丸ｺﾞｼｯｸM-PRO" panose="020F0600000000000000" pitchFamily="50" charset="-128"/>
                </a:rPr>
                <a:t>程度（ザラメ、割りばし等）でした。事務局作成パネル貸出が可能ですので、ぜひ貴法人主催夏祭り等イベントでの事業ＰＲ活動に御活用ください。</a:t>
              </a:r>
              <a:endParaRPr lang="ja-JP" altLang="ja-JP" sz="1200" dirty="0"/>
            </a:p>
          </p:txBody>
        </p:sp>
        <p:sp>
          <p:nvSpPr>
            <p:cNvPr id="24" name="正方形/長方形 23"/>
            <p:cNvSpPr/>
            <p:nvPr/>
          </p:nvSpPr>
          <p:spPr>
            <a:xfrm>
              <a:off x="2184070" y="2298034"/>
              <a:ext cx="4885583" cy="361036"/>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latin typeface="HG丸ｺﾞｼｯｸM-PRO" panose="020F0600000000000000" pitchFamily="50" charset="-128"/>
                  <a:ea typeface="HG丸ｺﾞｼｯｸM-PRO" panose="020F0600000000000000" pitchFamily="50" charset="-128"/>
                </a:rPr>
                <a:t>えんくるり事業の広報活動を行いました</a:t>
              </a: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grpSp>
      <p:sp>
        <p:nvSpPr>
          <p:cNvPr id="14" name="楕円 13"/>
          <p:cNvSpPr/>
          <p:nvPr/>
        </p:nvSpPr>
        <p:spPr>
          <a:xfrm>
            <a:off x="3584708" y="603504"/>
            <a:ext cx="1569713" cy="7352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kern="100" dirty="0">
                <a:ln w="11113" cap="flat" cmpd="sng" algn="ctr">
                  <a:solidFill>
                    <a:srgbClr val="385723"/>
                  </a:solidFill>
                  <a:prstDash val="solid"/>
                  <a:round/>
                </a:ln>
                <a:solidFill>
                  <a:srgbClr val="FFFFFF"/>
                </a:solidFill>
                <a:effectLst>
                  <a:innerShdw blurRad="114300">
                    <a:prstClr val="black"/>
                  </a:innerShdw>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ニ</a:t>
            </a:r>
            <a:r>
              <a:rPr lang="ja-JP" altLang="en-US" sz="1600" b="1" kern="100" dirty="0">
                <a:ln w="11113" cap="flat" cmpd="sng" algn="ctr">
                  <a:solidFill>
                    <a:srgbClr val="385723"/>
                  </a:solidFill>
                  <a:prstDash val="solid"/>
                  <a:round/>
                </a:ln>
                <a:solidFill>
                  <a:srgbClr val="FFFFFF"/>
                </a:solidFill>
                <a:latin typeface="Century" panose="02040604050505020304" pitchFamily="18" charset="0"/>
                <a:ea typeface="HG創英角ﾎﾟｯﾌﾟ体" panose="040B0A09000000000000" pitchFamily="49" charset="-128"/>
                <a:cs typeface="Times New Roman" panose="02020603050405020304" pitchFamily="18" charset="0"/>
              </a:rPr>
              <a:t>ュース</a:t>
            </a:r>
            <a:endParaRPr lang="en-US" altLang="ja-JP" sz="1600" b="1" kern="100" dirty="0">
              <a:ln w="11113" cap="flat" cmpd="sng" algn="ctr">
                <a:solidFill>
                  <a:srgbClr val="385723"/>
                </a:solidFill>
                <a:prstDash val="solid"/>
                <a:round/>
              </a:ln>
              <a:solidFill>
                <a:srgbClr val="FFFFFF"/>
              </a:solidFill>
              <a:latin typeface="Century" panose="02040604050505020304" pitchFamily="18" charset="0"/>
              <a:ea typeface="HG創英角ﾎﾟｯﾌﾟ体" panose="040B0A09000000000000" pitchFamily="49" charset="-128"/>
              <a:cs typeface="Times New Roman" panose="02020603050405020304" pitchFamily="18" charset="0"/>
            </a:endParaRPr>
          </a:p>
          <a:p>
            <a:pPr algn="ctr"/>
            <a:r>
              <a:rPr lang="ja-JP" altLang="en-US" sz="1600" b="1" kern="100" dirty="0">
                <a:ln w="11113" cap="flat" cmpd="sng" algn="ctr">
                  <a:solidFill>
                    <a:srgbClr val="385723"/>
                  </a:solidFill>
                  <a:prstDash val="solid"/>
                  <a:round/>
                </a:ln>
                <a:solidFill>
                  <a:srgbClr val="FFFFFF"/>
                </a:solidFill>
                <a:latin typeface="Century" panose="02040604050505020304" pitchFamily="18" charset="0"/>
                <a:ea typeface="HG創英角ﾎﾟｯﾌﾟ体" panose="040B0A09000000000000" pitchFamily="49" charset="-128"/>
                <a:cs typeface="Times New Roman" panose="02020603050405020304" pitchFamily="18" charset="0"/>
              </a:rPr>
              <a:t>レター</a:t>
            </a:r>
            <a:endParaRPr kumimoji="1" lang="ja-JP" altLang="en-US" sz="1600" b="1" dirty="0">
              <a:effectLst>
                <a:innerShdw blurRad="114300">
                  <a:prstClr val="black"/>
                </a:innerShdw>
              </a:effectLst>
              <a:latin typeface="HGP創英角ﾎﾟｯﾌﾟ体" panose="040B0A00000000000000" pitchFamily="50" charset="-128"/>
              <a:ea typeface="HGP創英角ﾎﾟｯﾌﾟ体" panose="040B0A00000000000000" pitchFamily="50" charset="-128"/>
            </a:endParaRPr>
          </a:p>
        </p:txBody>
      </p:sp>
      <p:pic>
        <p:nvPicPr>
          <p:cNvPr id="39" name="図 38"/>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2005"/>
          <a:stretch/>
        </p:blipFill>
        <p:spPr>
          <a:xfrm>
            <a:off x="3926490" y="2968800"/>
            <a:ext cx="3519990" cy="3000158"/>
          </a:xfrm>
          <a:prstGeom prst="rect">
            <a:avLst/>
          </a:prstGeom>
          <a:ln>
            <a:noFill/>
          </a:ln>
          <a:effectLst>
            <a:softEdge rad="112500"/>
          </a:effectLst>
        </p:spPr>
      </p:pic>
      <p:pic>
        <p:nvPicPr>
          <p:cNvPr id="20" name="図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7786" y="2232856"/>
            <a:ext cx="1950213" cy="1414506"/>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テキスト ボックス 2"/>
          <p:cNvSpPr txBox="1"/>
          <p:nvPr/>
        </p:nvSpPr>
        <p:spPr>
          <a:xfrm>
            <a:off x="890959" y="6907877"/>
            <a:ext cx="6209088" cy="3636893"/>
          </a:xfrm>
          <a:prstGeom prst="rect">
            <a:avLst/>
          </a:prstGeom>
          <a:noFill/>
        </p:spPr>
        <p:txBody>
          <a:bodyPr wrap="square" rtlCol="0">
            <a:spAutoFit/>
          </a:bodyPr>
          <a:lstStyle/>
          <a:p>
            <a:pPr algn="ctr"/>
            <a:r>
              <a:rPr lang="ja-JP" altLang="en-US" sz="1400" b="1" dirty="0">
                <a:solidFill>
                  <a:srgbClr val="FF6600"/>
                </a:solidFill>
                <a:latin typeface="HGP創英角ﾎﾟｯﾌﾟ体" panose="040B0A00000000000000" pitchFamily="50" charset="-128"/>
                <a:ea typeface="HGP創英角ﾎﾟｯﾌﾟ体" panose="040B0A00000000000000" pitchFamily="50" charset="-128"/>
              </a:rPr>
              <a:t>相談員の連絡会・研修を開催</a:t>
            </a:r>
            <a:r>
              <a:rPr lang="ja-JP" altLang="en-US" sz="1400" b="1" dirty="0" smtClean="0">
                <a:solidFill>
                  <a:srgbClr val="FF6600"/>
                </a:solidFill>
                <a:latin typeface="HGP創英角ﾎﾟｯﾌﾟ体" panose="040B0A00000000000000" pitchFamily="50" charset="-128"/>
                <a:ea typeface="HGP創英角ﾎﾟｯﾌﾟ体" panose="040B0A00000000000000" pitchFamily="50" charset="-128"/>
              </a:rPr>
              <a:t>します！ぜひ</a:t>
            </a:r>
            <a:r>
              <a:rPr lang="ja-JP" altLang="en-US" sz="1400" b="1" dirty="0">
                <a:solidFill>
                  <a:srgbClr val="FF6600"/>
                </a:solidFill>
                <a:latin typeface="HGP創英角ﾎﾟｯﾌﾟ体" panose="040B0A00000000000000" pitchFamily="50" charset="-128"/>
                <a:ea typeface="HGP創英角ﾎﾟｯﾌﾟ体" panose="040B0A00000000000000" pitchFamily="50" charset="-128"/>
              </a:rPr>
              <a:t>ご参加</a:t>
            </a:r>
            <a:r>
              <a:rPr lang="ja-JP" altLang="en-US" sz="1400" b="1" dirty="0" smtClean="0">
                <a:solidFill>
                  <a:srgbClr val="FF6600"/>
                </a:solidFill>
                <a:latin typeface="HGP創英角ﾎﾟｯﾌﾟ体" panose="040B0A00000000000000" pitchFamily="50" charset="-128"/>
                <a:ea typeface="HGP創英角ﾎﾟｯﾌﾟ体" panose="040B0A00000000000000" pitchFamily="50" charset="-128"/>
              </a:rPr>
              <a:t>ください</a:t>
            </a:r>
            <a:endParaRPr lang="en-US" altLang="ja-JP" sz="1400" b="1" dirty="0" smtClean="0">
              <a:solidFill>
                <a:srgbClr val="FF6600"/>
              </a:solidFill>
              <a:latin typeface="HGP創英角ﾎﾟｯﾌﾟ体" panose="040B0A00000000000000" pitchFamily="50" charset="-128"/>
              <a:ea typeface="HGP創英角ﾎﾟｯﾌﾟ体" panose="040B0A00000000000000" pitchFamily="50" charset="-128"/>
            </a:endParaRPr>
          </a:p>
          <a:p>
            <a:pPr algn="ctr"/>
            <a:endParaRPr lang="ja-JP" altLang="en-US" sz="800" b="1" dirty="0">
              <a:solidFill>
                <a:srgbClr val="FF6600"/>
              </a:solidFill>
              <a:latin typeface="HGP創英角ﾎﾟｯﾌﾟ体" panose="040B0A00000000000000" pitchFamily="50" charset="-128"/>
              <a:ea typeface="HGP創英角ﾎﾟｯﾌﾟ体" panose="040B0A00000000000000" pitchFamily="50" charset="-128"/>
            </a:endParaRPr>
          </a:p>
          <a:p>
            <a:r>
              <a:rPr lang="en-US" altLang="ja-JP" sz="1000" b="1" dirty="0" smtClean="0">
                <a:latin typeface="HG丸ｺﾞｼｯｸM-PRO" panose="020F0600000000000000" pitchFamily="50" charset="-128"/>
                <a:ea typeface="HG丸ｺﾞｼｯｸM-PRO" panose="020F0600000000000000" pitchFamily="50" charset="-128"/>
              </a:rPr>
              <a:t>【</a:t>
            </a:r>
            <a:r>
              <a:rPr lang="ja-JP" altLang="en-US" sz="1000" b="1" dirty="0">
                <a:latin typeface="HG丸ｺﾞｼｯｸM-PRO" panose="020F0600000000000000" pitchFamily="50" charset="-128"/>
                <a:ea typeface="HG丸ｺﾞｼｯｸM-PRO" panose="020F0600000000000000" pitchFamily="50" charset="-128"/>
              </a:rPr>
              <a:t>相談員の役割について</a:t>
            </a:r>
            <a:r>
              <a:rPr lang="en-US" altLang="ja-JP" sz="1000" b="1" dirty="0">
                <a:latin typeface="HG丸ｺﾞｼｯｸM-PRO" panose="020F0600000000000000" pitchFamily="50" charset="-128"/>
                <a:ea typeface="HG丸ｺﾞｼｯｸM-PRO" panose="020F0600000000000000" pitchFamily="50" charset="-128"/>
              </a:rPr>
              <a:t>】</a:t>
            </a:r>
            <a:r>
              <a:rPr lang="ja-JP" altLang="en-US" sz="1000" b="1" dirty="0">
                <a:latin typeface="HG丸ｺﾞｼｯｸM-PRO" panose="020F0600000000000000" pitchFamily="50" charset="-128"/>
                <a:ea typeface="HG丸ｺﾞｼｯｸM-PRO" panose="020F0600000000000000" pitchFamily="50" charset="-128"/>
              </a:rPr>
              <a:t>　</a:t>
            </a:r>
            <a:endParaRPr lang="en-US" altLang="ja-JP" sz="1000" b="1" dirty="0">
              <a:latin typeface="HG丸ｺﾞｼｯｸM-PRO" panose="020F0600000000000000" pitchFamily="50" charset="-128"/>
              <a:ea typeface="HG丸ｺﾞｼｯｸM-PRO" panose="020F0600000000000000" pitchFamily="50" charset="-128"/>
            </a:endParaRPr>
          </a:p>
          <a:p>
            <a:r>
              <a:rPr lang="ja-JP" altLang="en-US" sz="1000" b="1" dirty="0">
                <a:latin typeface="HG丸ｺﾞｼｯｸM-PRO" panose="020F0600000000000000" pitchFamily="50" charset="-128"/>
                <a:ea typeface="HG丸ｺﾞｼｯｸM-PRO" panose="020F0600000000000000" pitchFamily="50" charset="-128"/>
              </a:rPr>
              <a:t>　</a:t>
            </a:r>
            <a:r>
              <a:rPr lang="ja-JP" altLang="en-US" sz="1000" dirty="0">
                <a:latin typeface="HG丸ｺﾞｼｯｸM-PRO" panose="020F0600000000000000" pitchFamily="50" charset="-128"/>
                <a:ea typeface="HG丸ｺﾞｼｯｸM-PRO" panose="020F0600000000000000" pitchFamily="50" charset="-128"/>
              </a:rPr>
              <a:t>①要支援者の生活状況、生活上の課題、支援者の有無などを把握するため、参加法人と連携し</a:t>
            </a:r>
            <a:r>
              <a:rPr lang="ja-JP" altLang="en-US" sz="1000" dirty="0" smtClean="0">
                <a:latin typeface="HG丸ｺﾞｼｯｸM-PRO" panose="020F0600000000000000" pitchFamily="50" charset="-128"/>
                <a:ea typeface="HG丸ｺﾞｼｯｸM-PRO" panose="020F0600000000000000" pitchFamily="50" charset="-128"/>
              </a:rPr>
              <a:t>、</a:t>
            </a:r>
            <a:endParaRPr lang="en-US" altLang="ja-JP" sz="1000" dirty="0" smtClean="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a:t>
            </a:r>
            <a:r>
              <a:rPr lang="ja-JP" altLang="en-US" sz="1000" dirty="0" smtClean="0">
                <a:latin typeface="HG丸ｺﾞｼｯｸM-PRO" panose="020F0600000000000000" pitchFamily="50" charset="-128"/>
                <a:ea typeface="HG丸ｺﾞｼｯｸM-PRO" panose="020F0600000000000000" pitchFamily="50" charset="-128"/>
              </a:rPr>
              <a:t>　</a:t>
            </a:r>
            <a:r>
              <a:rPr lang="ja-JP" altLang="en-US" sz="1000" dirty="0" smtClean="0">
                <a:latin typeface="HG丸ｺﾞｼｯｸM-PRO" panose="020F0600000000000000" pitchFamily="50" charset="-128"/>
                <a:ea typeface="HG丸ｺﾞｼｯｸM-PRO" panose="020F0600000000000000" pitchFamily="50" charset="-128"/>
              </a:rPr>
              <a:t>要支援者</a:t>
            </a:r>
            <a:r>
              <a:rPr lang="ja-JP" altLang="en-US" sz="1000" dirty="0" smtClean="0">
                <a:latin typeface="HG丸ｺﾞｼｯｸM-PRO" panose="020F0600000000000000" pitchFamily="50" charset="-128"/>
                <a:ea typeface="HG丸ｺﾞｼｯｸM-PRO" panose="020F0600000000000000" pitchFamily="50" charset="-128"/>
              </a:rPr>
              <a:t>のアセスメントを行い、必要に応じてサポート会議を</a:t>
            </a:r>
            <a:r>
              <a:rPr lang="ja-JP" altLang="en-US" sz="1000" dirty="0" smtClean="0">
                <a:latin typeface="HG丸ｺﾞｼｯｸM-PRO" panose="020F0600000000000000" pitchFamily="50" charset="-128"/>
                <a:ea typeface="HG丸ｺﾞｼｯｸM-PRO" panose="020F0600000000000000" pitchFamily="50" charset="-128"/>
              </a:rPr>
              <a:t>開催</a:t>
            </a:r>
            <a:r>
              <a:rPr lang="ja-JP" altLang="en-US" sz="1000" dirty="0" smtClean="0">
                <a:latin typeface="HG丸ｺﾞｼｯｸM-PRO" panose="020F0600000000000000" pitchFamily="50" charset="-128"/>
                <a:ea typeface="HG丸ｺﾞｼｯｸM-PRO" panose="020F0600000000000000" pitchFamily="50" charset="-128"/>
              </a:rPr>
              <a:t>し、支援目標や計画等を</a:t>
            </a:r>
            <a:r>
              <a:rPr lang="ja-JP" altLang="en-US" sz="1000" dirty="0" smtClean="0">
                <a:latin typeface="HG丸ｺﾞｼｯｸM-PRO" panose="020F0600000000000000" pitchFamily="50" charset="-128"/>
                <a:ea typeface="HG丸ｺﾞｼｯｸM-PRO" panose="020F0600000000000000" pitchFamily="50" charset="-128"/>
              </a:rPr>
              <a:t>作成</a:t>
            </a:r>
            <a:endParaRPr lang="en-US" altLang="ja-JP" sz="1000" dirty="0" smtClean="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a:t>
            </a:r>
            <a:r>
              <a:rPr lang="ja-JP" altLang="en-US" sz="1000" dirty="0" smtClean="0">
                <a:latin typeface="HG丸ｺﾞｼｯｸM-PRO" panose="020F0600000000000000" pitchFamily="50" charset="-128"/>
                <a:ea typeface="HG丸ｺﾞｼｯｸM-PRO" panose="020F0600000000000000" pitchFamily="50" charset="-128"/>
              </a:rPr>
              <a:t>　</a:t>
            </a:r>
            <a:r>
              <a:rPr lang="ja-JP" altLang="en-US" sz="1000" dirty="0" smtClean="0">
                <a:latin typeface="HG丸ｺﾞｼｯｸM-PRO" panose="020F0600000000000000" pitchFamily="50" charset="-128"/>
                <a:ea typeface="HG丸ｺﾞｼｯｸM-PRO" panose="020F0600000000000000" pitchFamily="50" charset="-128"/>
              </a:rPr>
              <a:t>しながら</a:t>
            </a:r>
            <a:r>
              <a:rPr lang="ja-JP" altLang="en-US" sz="1000" dirty="0" smtClean="0">
                <a:latin typeface="HG丸ｺﾞｼｯｸM-PRO" panose="020F0600000000000000" pitchFamily="50" charset="-128"/>
                <a:ea typeface="HG丸ｺﾞｼｯｸM-PRO" panose="020F0600000000000000" pitchFamily="50" charset="-128"/>
              </a:rPr>
              <a:t>課題解決に向けて支援します</a:t>
            </a:r>
            <a:r>
              <a:rPr lang="ja-JP" altLang="en-US" sz="1000" dirty="0" smtClean="0">
                <a:latin typeface="HG丸ｺﾞｼｯｸM-PRO" panose="020F0600000000000000" pitchFamily="50" charset="-128"/>
                <a:ea typeface="HG丸ｺﾞｼｯｸM-PRO" panose="020F0600000000000000" pitchFamily="50" charset="-128"/>
              </a:rPr>
              <a:t>。</a:t>
            </a:r>
            <a:endParaRPr lang="en-US" altLang="ja-JP" sz="1000" dirty="0" smtClean="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②保健・医療・福祉・行政の各サービス提供機関等と連携し、地域の要支援者に対して相談</a:t>
            </a:r>
            <a:r>
              <a:rPr lang="ja-JP" altLang="en-US" sz="1000" dirty="0" smtClean="0">
                <a:latin typeface="HG丸ｺﾞｼｯｸM-PRO" panose="020F0600000000000000" pitchFamily="50" charset="-128"/>
                <a:ea typeface="HG丸ｺﾞｼｯｸM-PRO" panose="020F0600000000000000" pitchFamily="50" charset="-128"/>
              </a:rPr>
              <a:t>支援活動</a:t>
            </a:r>
            <a:endParaRPr lang="en-US" altLang="ja-JP" sz="1000" dirty="0" smtClean="0">
              <a:latin typeface="HG丸ｺﾞｼｯｸM-PRO" panose="020F0600000000000000" pitchFamily="50" charset="-128"/>
              <a:ea typeface="HG丸ｺﾞｼｯｸM-PRO" panose="020F0600000000000000" pitchFamily="50" charset="-128"/>
            </a:endParaRPr>
          </a:p>
          <a:p>
            <a:r>
              <a:rPr lang="ja-JP" altLang="en-US" sz="1000" dirty="0" smtClean="0">
                <a:latin typeface="HG丸ｺﾞｼｯｸM-PRO" panose="020F0600000000000000" pitchFamily="50" charset="-128"/>
                <a:ea typeface="HG丸ｺﾞｼｯｸM-PRO" panose="020F0600000000000000" pitchFamily="50" charset="-128"/>
              </a:rPr>
              <a:t>　　を継続的</a:t>
            </a:r>
            <a:r>
              <a:rPr lang="ja-JP" altLang="en-US" sz="1000" dirty="0">
                <a:latin typeface="HG丸ｺﾞｼｯｸM-PRO" panose="020F0600000000000000" pitchFamily="50" charset="-128"/>
                <a:ea typeface="HG丸ｺﾞｼｯｸM-PRO" panose="020F0600000000000000" pitchFamily="50" charset="-128"/>
              </a:rPr>
              <a:t>に行うものとし、福祉分野や制度にとらわれることなく、要支援者の心理的不安</a:t>
            </a:r>
            <a:r>
              <a:rPr lang="ja-JP" altLang="en-US" sz="1000" dirty="0" smtClean="0">
                <a:latin typeface="HG丸ｺﾞｼｯｸM-PRO" panose="020F0600000000000000" pitchFamily="50" charset="-128"/>
                <a:ea typeface="HG丸ｺﾞｼｯｸM-PRO" panose="020F0600000000000000" pitchFamily="50" charset="-128"/>
              </a:rPr>
              <a:t>を取り除き、</a:t>
            </a:r>
            <a:endParaRPr lang="en-US" altLang="ja-JP" sz="1000" dirty="0" smtClean="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a:t>
            </a:r>
            <a:r>
              <a:rPr lang="ja-JP" altLang="en-US" sz="1000" dirty="0" smtClean="0">
                <a:latin typeface="HG丸ｺﾞｼｯｸM-PRO" panose="020F0600000000000000" pitchFamily="50" charset="-128"/>
                <a:ea typeface="HG丸ｺﾞｼｯｸM-PRO" panose="020F0600000000000000" pitchFamily="50" charset="-128"/>
              </a:rPr>
              <a:t>　必要</a:t>
            </a:r>
            <a:r>
              <a:rPr lang="ja-JP" altLang="en-US" sz="1000" dirty="0">
                <a:latin typeface="HG丸ｺﾞｼｯｸM-PRO" panose="020F0600000000000000" pitchFamily="50" charset="-128"/>
                <a:ea typeface="HG丸ｺﾞｼｯｸM-PRO" panose="020F0600000000000000" pitchFamily="50" charset="-128"/>
              </a:rPr>
              <a:t>なサービスにつないだり、既存の社会資源を活用したりするとともに、生活状況</a:t>
            </a:r>
            <a:r>
              <a:rPr lang="ja-JP" altLang="en-US" sz="1000" dirty="0" smtClean="0">
                <a:latin typeface="HG丸ｺﾞｼｯｸM-PRO" panose="020F0600000000000000" pitchFamily="50" charset="-128"/>
                <a:ea typeface="HG丸ｺﾞｼｯｸM-PRO" panose="020F0600000000000000" pitchFamily="50" charset="-128"/>
              </a:rPr>
              <a:t>が逼迫</a:t>
            </a:r>
            <a:r>
              <a:rPr lang="ja-JP" altLang="en-US" sz="1000" dirty="0">
                <a:latin typeface="HG丸ｺﾞｼｯｸM-PRO" panose="020F0600000000000000" pitchFamily="50" charset="-128"/>
                <a:ea typeface="HG丸ｺﾞｼｯｸM-PRO" panose="020F0600000000000000" pitchFamily="50" charset="-128"/>
              </a:rPr>
              <a:t>する</a:t>
            </a:r>
            <a:r>
              <a:rPr lang="ja-JP" altLang="en-US" sz="1000" dirty="0" smtClean="0">
                <a:latin typeface="HG丸ｺﾞｼｯｸM-PRO" panose="020F0600000000000000" pitchFamily="50" charset="-128"/>
                <a:ea typeface="HG丸ｺﾞｼｯｸM-PRO" panose="020F0600000000000000" pitchFamily="50" charset="-128"/>
              </a:rPr>
              <a:t>場合</a:t>
            </a:r>
            <a:endParaRPr lang="en-US" altLang="ja-JP" sz="1000" dirty="0" smtClean="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a:t>
            </a:r>
            <a:r>
              <a:rPr lang="ja-JP" altLang="en-US" sz="1000" dirty="0" smtClean="0">
                <a:latin typeface="HG丸ｺﾞｼｯｸM-PRO" panose="020F0600000000000000" pitchFamily="50" charset="-128"/>
                <a:ea typeface="HG丸ｺﾞｼｯｸM-PRO" panose="020F0600000000000000" pitchFamily="50" charset="-128"/>
              </a:rPr>
              <a:t>　は</a:t>
            </a:r>
            <a:r>
              <a:rPr lang="ja-JP" altLang="en-US" sz="1000" dirty="0">
                <a:latin typeface="HG丸ｺﾞｼｯｸM-PRO" panose="020F0600000000000000" pitchFamily="50" charset="-128"/>
                <a:ea typeface="HG丸ｺﾞｼｯｸM-PRO" panose="020F0600000000000000" pitchFamily="50" charset="-128"/>
              </a:rPr>
              <a:t>、必要に応じて現物給付による生活支援を行います。</a:t>
            </a:r>
            <a:endParaRPr lang="en-US" altLang="ja-JP" sz="1000" dirty="0">
              <a:latin typeface="HG丸ｺﾞｼｯｸM-PRO" panose="020F0600000000000000" pitchFamily="50" charset="-128"/>
              <a:ea typeface="HG丸ｺﾞｼｯｸM-PRO" panose="020F0600000000000000" pitchFamily="50" charset="-128"/>
            </a:endParaRPr>
          </a:p>
          <a:p>
            <a:pPr>
              <a:lnSpc>
                <a:spcPts val="600"/>
              </a:lnSpc>
            </a:pP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相談員には課題解決のための専門的な知識が求められます。研修等により対応力を身につけ</a:t>
            </a:r>
            <a:r>
              <a:rPr lang="ja-JP" altLang="en-US" sz="1000" dirty="0" smtClean="0">
                <a:latin typeface="HG丸ｺﾞｼｯｸM-PRO" panose="020F0600000000000000" pitchFamily="50" charset="-128"/>
                <a:ea typeface="HG丸ｺﾞｼｯｸM-PRO" panose="020F0600000000000000" pitchFamily="50" charset="-128"/>
              </a:rPr>
              <a:t>、ともに</a:t>
            </a:r>
            <a:endParaRPr lang="en-US" altLang="ja-JP" sz="1000" dirty="0" smtClean="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a:t>
            </a:r>
            <a:r>
              <a:rPr lang="ja-JP" altLang="en-US" sz="1000" dirty="0" smtClean="0">
                <a:latin typeface="HG丸ｺﾞｼｯｸM-PRO" panose="020F0600000000000000" pitchFamily="50" charset="-128"/>
                <a:ea typeface="HG丸ｺﾞｼｯｸM-PRO" panose="020F0600000000000000" pitchFamily="50" charset="-128"/>
              </a:rPr>
              <a:t>学ぶ</a:t>
            </a:r>
            <a:r>
              <a:rPr lang="ja-JP" altLang="en-US" sz="1000" dirty="0">
                <a:latin typeface="HG丸ｺﾞｼｯｸM-PRO" panose="020F0600000000000000" pitchFamily="50" charset="-128"/>
                <a:ea typeface="HG丸ｺﾞｼｯｸM-PRO" panose="020F0600000000000000" pitchFamily="50" charset="-128"/>
              </a:rPr>
              <a:t>他の相談員と交流を図りながら今後の支援に活かしましょう！</a:t>
            </a:r>
            <a:endParaRPr lang="en-US" altLang="ja-JP" sz="1000" dirty="0">
              <a:latin typeface="HG丸ｺﾞｼｯｸM-PRO" panose="020F0600000000000000" pitchFamily="50" charset="-128"/>
              <a:ea typeface="HG丸ｺﾞｼｯｸM-PRO" panose="020F0600000000000000" pitchFamily="50" charset="-128"/>
            </a:endParaRPr>
          </a:p>
          <a:p>
            <a:pPr>
              <a:lnSpc>
                <a:spcPts val="600"/>
              </a:lnSpc>
            </a:pP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b="1" dirty="0">
                <a:latin typeface="HG丸ｺﾞｼｯｸM-PRO" panose="020F0600000000000000" pitchFamily="50" charset="-128"/>
                <a:ea typeface="HG丸ｺﾞｼｯｸM-PRO" panose="020F0600000000000000" pitchFamily="50" charset="-128"/>
              </a:rPr>
              <a:t>　</a:t>
            </a:r>
            <a:r>
              <a:rPr lang="ja-JP" altLang="en-US" sz="1000" b="1" dirty="0">
                <a:solidFill>
                  <a:srgbClr val="C00000"/>
                </a:solidFill>
                <a:latin typeface="HG丸ｺﾞｼｯｸM-PRO" panose="020F0600000000000000" pitchFamily="50" charset="-128"/>
                <a:ea typeface="HG丸ｺﾞｼｯｸM-PRO" panose="020F0600000000000000" pitchFamily="50" charset="-128"/>
              </a:rPr>
              <a:t>相談員連絡会　</a:t>
            </a:r>
            <a:endParaRPr lang="en-US" altLang="ja-JP" sz="1000" b="1" dirty="0">
              <a:solidFill>
                <a:srgbClr val="C00000"/>
              </a:solidFill>
              <a:latin typeface="HG丸ｺﾞｼｯｸM-PRO" panose="020F0600000000000000" pitchFamily="50" charset="-128"/>
              <a:ea typeface="HG丸ｺﾞｼｯｸM-PRO" panose="020F0600000000000000" pitchFamily="50" charset="-128"/>
            </a:endParaRPr>
          </a:p>
          <a:p>
            <a:pPr>
              <a:lnSpc>
                <a:spcPts val="500"/>
              </a:lnSpc>
            </a:pPr>
            <a:endParaRPr lang="en-US" altLang="ja-JP" sz="1000" b="1" dirty="0">
              <a:latin typeface="HG丸ｺﾞｼｯｸM-PRO" panose="020F0600000000000000" pitchFamily="50" charset="-128"/>
              <a:ea typeface="HG丸ｺﾞｼｯｸM-PRO" panose="020F0600000000000000" pitchFamily="50" charset="-128"/>
            </a:endParaRPr>
          </a:p>
          <a:p>
            <a:pPr>
              <a:lnSpc>
                <a:spcPts val="500"/>
              </a:lnSpc>
            </a:pPr>
            <a:r>
              <a:rPr lang="ja-JP" altLang="en-US" sz="1000" b="1" dirty="0">
                <a:latin typeface="HG丸ｺﾞｼｯｸM-PRO" panose="020F0600000000000000" pitchFamily="50" charset="-128"/>
                <a:ea typeface="HG丸ｺﾞｼｯｸM-PRO" panose="020F0600000000000000" pitchFamily="50" charset="-128"/>
              </a:rPr>
              <a:t>　①７月２日（月） </a:t>
            </a:r>
            <a:r>
              <a:rPr lang="en-US" altLang="ja-JP" sz="1000" b="1" dirty="0">
                <a:latin typeface="HG丸ｺﾞｼｯｸM-PRO" panose="020F0600000000000000" pitchFamily="50" charset="-128"/>
                <a:ea typeface="HG丸ｺﾞｼｯｸM-PRO" panose="020F0600000000000000" pitchFamily="50" charset="-128"/>
              </a:rPr>
              <a:t>【</a:t>
            </a:r>
            <a:r>
              <a:rPr lang="ja-JP" altLang="en-US" sz="1000" b="1" dirty="0">
                <a:latin typeface="HG丸ｺﾞｼｯｸM-PRO" panose="020F0600000000000000" pitchFamily="50" charset="-128"/>
                <a:ea typeface="HG丸ｺﾞｼｯｸM-PRO" panose="020F0600000000000000" pitchFamily="50" charset="-128"/>
              </a:rPr>
              <a:t>生活保護制度について・支援事例検証</a:t>
            </a:r>
            <a:r>
              <a:rPr lang="en-US" altLang="ja-JP" sz="1000" b="1" dirty="0">
                <a:latin typeface="HG丸ｺﾞｼｯｸM-PRO" panose="020F0600000000000000" pitchFamily="50" charset="-128"/>
                <a:ea typeface="HG丸ｺﾞｼｯｸM-PRO" panose="020F0600000000000000" pitchFamily="50" charset="-128"/>
              </a:rPr>
              <a:t>】</a:t>
            </a:r>
          </a:p>
          <a:p>
            <a:pPr>
              <a:lnSpc>
                <a:spcPts val="500"/>
              </a:lnSpc>
            </a:pPr>
            <a:r>
              <a:rPr lang="en-US" altLang="ja-JP" sz="1000" b="1" dirty="0">
                <a:latin typeface="HG丸ｺﾞｼｯｸM-PRO" panose="020F0600000000000000" pitchFamily="50" charset="-128"/>
                <a:ea typeface="HG丸ｺﾞｼｯｸM-PRO" panose="020F0600000000000000" pitchFamily="50" charset="-128"/>
              </a:rPr>
              <a:t> </a:t>
            </a:r>
          </a:p>
          <a:p>
            <a:pPr>
              <a:lnSpc>
                <a:spcPts val="500"/>
              </a:lnSpc>
            </a:pPr>
            <a:r>
              <a:rPr lang="ja-JP" altLang="en-US" sz="1000" b="1" dirty="0">
                <a:latin typeface="HG丸ｺﾞｼｯｸM-PRO" panose="020F0600000000000000" pitchFamily="50" charset="-128"/>
                <a:ea typeface="HG丸ｺﾞｼｯｸM-PRO" panose="020F0600000000000000" pitchFamily="50" charset="-128"/>
              </a:rPr>
              <a:t>　②９月中旬頃を予定</a:t>
            </a:r>
            <a:r>
              <a:rPr lang="en-US" altLang="ja-JP" sz="1000" b="1" dirty="0">
                <a:latin typeface="HG丸ｺﾞｼｯｸM-PRO" panose="020F0600000000000000" pitchFamily="50" charset="-128"/>
                <a:ea typeface="HG丸ｺﾞｼｯｸM-PRO" panose="020F0600000000000000" pitchFamily="50" charset="-128"/>
              </a:rPr>
              <a:t>【</a:t>
            </a:r>
            <a:r>
              <a:rPr lang="ja-JP" altLang="en-US" sz="1000" b="1" dirty="0">
                <a:latin typeface="HG丸ｺﾞｼｯｸM-PRO" panose="020F0600000000000000" pitchFamily="50" charset="-128"/>
                <a:ea typeface="HG丸ｺﾞｼｯｸM-PRO" panose="020F0600000000000000" pitchFamily="50" charset="-128"/>
              </a:rPr>
              <a:t>生活福祉資金貸付事業について・支援事例検証</a:t>
            </a:r>
            <a:r>
              <a:rPr lang="en-US" altLang="ja-JP" sz="1000" b="1" dirty="0">
                <a:latin typeface="HG丸ｺﾞｼｯｸM-PRO" panose="020F0600000000000000" pitchFamily="50" charset="-128"/>
                <a:ea typeface="HG丸ｺﾞｼｯｸM-PRO" panose="020F0600000000000000" pitchFamily="50" charset="-128"/>
              </a:rPr>
              <a:t>】</a:t>
            </a:r>
          </a:p>
          <a:p>
            <a:pPr>
              <a:lnSpc>
                <a:spcPts val="500"/>
              </a:lnSpc>
            </a:pPr>
            <a:r>
              <a:rPr lang="ja-JP" altLang="en-US" sz="1000" b="1" dirty="0">
                <a:latin typeface="HG丸ｺﾞｼｯｸM-PRO" panose="020F0600000000000000" pitchFamily="50" charset="-128"/>
                <a:ea typeface="HG丸ｺﾞｼｯｸM-PRO" panose="020F0600000000000000" pitchFamily="50" charset="-128"/>
              </a:rPr>
              <a:t>　</a:t>
            </a:r>
            <a:endParaRPr lang="en-US" altLang="ja-JP" sz="1000" b="1" dirty="0">
              <a:latin typeface="HG丸ｺﾞｼｯｸM-PRO" panose="020F0600000000000000" pitchFamily="50" charset="-128"/>
              <a:ea typeface="HG丸ｺﾞｼｯｸM-PRO" panose="020F0600000000000000" pitchFamily="50" charset="-128"/>
            </a:endParaRPr>
          </a:p>
          <a:p>
            <a:pPr>
              <a:lnSpc>
                <a:spcPts val="500"/>
              </a:lnSpc>
            </a:pPr>
            <a:r>
              <a:rPr lang="ja-JP" altLang="en-US" sz="1000" b="1" dirty="0">
                <a:latin typeface="HG丸ｺﾞｼｯｸM-PRO" panose="020F0600000000000000" pitchFamily="50" charset="-128"/>
                <a:ea typeface="HG丸ｺﾞｼｯｸM-PRO" panose="020F0600000000000000" pitchFamily="50" charset="-128"/>
              </a:rPr>
              <a:t>　③１２月中旬頃を予定 </a:t>
            </a:r>
            <a:r>
              <a:rPr lang="en-US" altLang="ja-JP" sz="1000" b="1" dirty="0">
                <a:latin typeface="HG丸ｺﾞｼｯｸM-PRO" panose="020F0600000000000000" pitchFamily="50" charset="-128"/>
                <a:ea typeface="HG丸ｺﾞｼｯｸM-PRO" panose="020F0600000000000000" pitchFamily="50" charset="-128"/>
              </a:rPr>
              <a:t>【</a:t>
            </a:r>
            <a:r>
              <a:rPr lang="ja-JP" altLang="en-US" sz="1000" b="1" dirty="0">
                <a:latin typeface="HG丸ｺﾞｼｯｸM-PRO" panose="020F0600000000000000" pitchFamily="50" charset="-128"/>
                <a:ea typeface="HG丸ｺﾞｼｯｸM-PRO" panose="020F0600000000000000" pitchFamily="50" charset="-128"/>
              </a:rPr>
              <a:t>生活困窮者自立支援制度について・支援事例検証</a:t>
            </a:r>
            <a:r>
              <a:rPr lang="en-US" altLang="ja-JP" sz="1000" b="1" dirty="0">
                <a:latin typeface="HG丸ｺﾞｼｯｸM-PRO" panose="020F0600000000000000" pitchFamily="50" charset="-128"/>
                <a:ea typeface="HG丸ｺﾞｼｯｸM-PRO" panose="020F0600000000000000" pitchFamily="50" charset="-128"/>
              </a:rPr>
              <a:t>】</a:t>
            </a:r>
          </a:p>
          <a:p>
            <a:pPr>
              <a:lnSpc>
                <a:spcPts val="500"/>
              </a:lnSpc>
            </a:pPr>
            <a:r>
              <a:rPr lang="ja-JP" altLang="en-US" sz="1000" b="1" dirty="0">
                <a:latin typeface="HG丸ｺﾞｼｯｸM-PRO" panose="020F0600000000000000" pitchFamily="50" charset="-128"/>
                <a:ea typeface="HG丸ｺﾞｼｯｸM-PRO" panose="020F0600000000000000" pitchFamily="50" charset="-128"/>
              </a:rPr>
              <a:t>　</a:t>
            </a:r>
            <a:endParaRPr lang="en-US" altLang="ja-JP" sz="1000" b="1" dirty="0">
              <a:latin typeface="HG丸ｺﾞｼｯｸM-PRO" panose="020F0600000000000000" pitchFamily="50" charset="-128"/>
              <a:ea typeface="HG丸ｺﾞｼｯｸM-PRO" panose="020F0600000000000000" pitchFamily="50" charset="-128"/>
            </a:endParaRPr>
          </a:p>
          <a:p>
            <a:pPr>
              <a:lnSpc>
                <a:spcPts val="500"/>
              </a:lnSpc>
            </a:pPr>
            <a:endParaRPr lang="en-US" altLang="ja-JP" sz="1000" b="1" dirty="0">
              <a:latin typeface="HG丸ｺﾞｼｯｸM-PRO" panose="020F0600000000000000" pitchFamily="50" charset="-128"/>
              <a:ea typeface="HG丸ｺﾞｼｯｸM-PRO" panose="020F0600000000000000" pitchFamily="50" charset="-128"/>
            </a:endParaRPr>
          </a:p>
          <a:p>
            <a:r>
              <a:rPr lang="ja-JP" altLang="en-US" sz="1000" b="1" dirty="0">
                <a:latin typeface="HG丸ｺﾞｼｯｸM-PRO" panose="020F0600000000000000" pitchFamily="50" charset="-128"/>
                <a:ea typeface="HG丸ｺﾞｼｯｸM-PRO" panose="020F0600000000000000" pitchFamily="50" charset="-128"/>
              </a:rPr>
              <a:t>　</a:t>
            </a:r>
            <a:r>
              <a:rPr lang="ja-JP" altLang="en-US" sz="1000" b="1" dirty="0">
                <a:solidFill>
                  <a:srgbClr val="C00000"/>
                </a:solidFill>
                <a:latin typeface="HG丸ｺﾞｼｯｸM-PRO" panose="020F0600000000000000" pitchFamily="50" charset="-128"/>
                <a:ea typeface="HG丸ｺﾞｼｯｸM-PRO" panose="020F0600000000000000" pitchFamily="50" charset="-128"/>
              </a:rPr>
              <a:t>ＣＳＷ（コミュニティソーシャルワーク）研修（任意受講）</a:t>
            </a:r>
            <a:r>
              <a:rPr lang="ja-JP" altLang="en-US" sz="1000" b="1" dirty="0">
                <a:latin typeface="HG丸ｺﾞｼｯｸM-PRO" panose="020F0600000000000000" pitchFamily="50" charset="-128"/>
                <a:ea typeface="HG丸ｺﾞｼｯｸM-PRO" panose="020F0600000000000000" pitchFamily="50" charset="-128"/>
              </a:rPr>
              <a:t>　</a:t>
            </a:r>
            <a:endParaRPr lang="en-US" altLang="ja-JP" sz="1000" b="1" dirty="0">
              <a:latin typeface="HG丸ｺﾞｼｯｸM-PRO" panose="020F0600000000000000" pitchFamily="50" charset="-128"/>
              <a:ea typeface="HG丸ｺﾞｼｯｸM-PRO" panose="020F0600000000000000" pitchFamily="50" charset="-128"/>
            </a:endParaRPr>
          </a:p>
          <a:p>
            <a:r>
              <a:rPr lang="ja-JP" altLang="en-US" sz="1000" b="1" dirty="0">
                <a:latin typeface="HG丸ｺﾞｼｯｸM-PRO" panose="020F0600000000000000" pitchFamily="50" charset="-128"/>
                <a:ea typeface="HG丸ｺﾞｼｯｸM-PRO" panose="020F0600000000000000" pitchFamily="50" charset="-128"/>
              </a:rPr>
              <a:t>　 ①７月５日（木） </a:t>
            </a:r>
            <a:r>
              <a:rPr lang="en-US" altLang="ja-JP" sz="1000" b="1" dirty="0">
                <a:latin typeface="HG丸ｺﾞｼｯｸM-PRO" panose="020F0600000000000000" pitchFamily="50" charset="-128"/>
                <a:ea typeface="HG丸ｺﾞｼｯｸM-PRO" panose="020F0600000000000000" pitchFamily="50" charset="-128"/>
              </a:rPr>
              <a:t>【</a:t>
            </a:r>
            <a:r>
              <a:rPr lang="ja-JP" altLang="en-US" sz="1000" b="1" dirty="0">
                <a:latin typeface="HG丸ｺﾞｼｯｸM-PRO" panose="020F0600000000000000" pitchFamily="50" charset="-128"/>
                <a:ea typeface="HG丸ｺﾞｼｯｸM-PRO" panose="020F0600000000000000" pitchFamily="50" charset="-128"/>
              </a:rPr>
              <a:t>地域</a:t>
            </a:r>
            <a:r>
              <a:rPr lang="ja-JP" altLang="en-US" sz="1000" b="1" dirty="0" smtClean="0">
                <a:latin typeface="HG丸ｺﾞｼｯｸM-PRO" panose="020F0600000000000000" pitchFamily="50" charset="-128"/>
                <a:ea typeface="HG丸ｺﾞｼｯｸM-PRO" panose="020F0600000000000000" pitchFamily="50" charset="-128"/>
              </a:rPr>
              <a:t>福祉論</a:t>
            </a:r>
            <a:r>
              <a:rPr lang="en-US" altLang="ja-JP" sz="1000" b="1" dirty="0" smtClean="0">
                <a:latin typeface="HG丸ｺﾞｼｯｸM-PRO" panose="020F0600000000000000" pitchFamily="50" charset="-128"/>
                <a:ea typeface="HG丸ｺﾞｼｯｸM-PRO" panose="020F0600000000000000" pitchFamily="50" charset="-128"/>
              </a:rPr>
              <a:t>】</a:t>
            </a:r>
            <a:r>
              <a:rPr lang="ja-JP" altLang="en-US" sz="900" b="1" dirty="0">
                <a:latin typeface="HG丸ｺﾞｼｯｸM-PRO" panose="020F0600000000000000" pitchFamily="50" charset="-128"/>
                <a:ea typeface="HG丸ｺﾞｼｯｸM-PRO" panose="020F0600000000000000" pitchFamily="50" charset="-128"/>
              </a:rPr>
              <a:t>（講師：同志社大学　准教授　永田祐 氏）</a:t>
            </a:r>
            <a:endParaRPr lang="en-US" altLang="ja-JP" sz="900" b="1" dirty="0">
              <a:latin typeface="HG丸ｺﾞｼｯｸM-PRO" panose="020F0600000000000000" pitchFamily="50" charset="-128"/>
              <a:ea typeface="HG丸ｺﾞｼｯｸM-PRO" panose="020F0600000000000000" pitchFamily="50" charset="-128"/>
            </a:endParaRPr>
          </a:p>
          <a:p>
            <a:r>
              <a:rPr lang="ja-JP" altLang="en-US" sz="1000" b="1" dirty="0">
                <a:latin typeface="HG丸ｺﾞｼｯｸM-PRO" panose="020F0600000000000000" pitchFamily="50" charset="-128"/>
                <a:ea typeface="HG丸ｺﾞｼｯｸM-PRO" panose="020F0600000000000000" pitchFamily="50" charset="-128"/>
              </a:rPr>
              <a:t>　</a:t>
            </a:r>
            <a:r>
              <a:rPr lang="en-US" altLang="ja-JP" sz="1000" b="1" dirty="0">
                <a:latin typeface="HG丸ｺﾞｼｯｸM-PRO" panose="020F0600000000000000" pitchFamily="50" charset="-128"/>
                <a:ea typeface="HG丸ｺﾞｼｯｸM-PRO" panose="020F0600000000000000" pitchFamily="50" charset="-128"/>
              </a:rPr>
              <a:t> </a:t>
            </a:r>
            <a:r>
              <a:rPr lang="ja-JP" altLang="en-US" sz="1000" b="1" dirty="0">
                <a:latin typeface="HG丸ｺﾞｼｯｸM-PRO" panose="020F0600000000000000" pitchFamily="50" charset="-128"/>
                <a:ea typeface="HG丸ｺﾞｼｯｸM-PRO" panose="020F0600000000000000" pitchFamily="50" charset="-128"/>
              </a:rPr>
              <a:t>②７月１８日（</a:t>
            </a:r>
            <a:r>
              <a:rPr lang="ja-JP" altLang="en-US" sz="1000" b="1" dirty="0" smtClean="0">
                <a:latin typeface="HG丸ｺﾞｼｯｸM-PRO" panose="020F0600000000000000" pitchFamily="50" charset="-128"/>
                <a:ea typeface="HG丸ｺﾞｼｯｸM-PRO" panose="020F0600000000000000" pitchFamily="50" charset="-128"/>
              </a:rPr>
              <a:t>水）</a:t>
            </a:r>
            <a:r>
              <a:rPr lang="en-US" altLang="ja-JP" sz="1000" b="1" dirty="0" smtClean="0">
                <a:latin typeface="HG丸ｺﾞｼｯｸM-PRO" panose="020F0600000000000000" pitchFamily="50" charset="-128"/>
                <a:ea typeface="HG丸ｺﾞｼｯｸM-PRO" panose="020F0600000000000000" pitchFamily="50" charset="-128"/>
              </a:rPr>
              <a:t>【</a:t>
            </a:r>
            <a:r>
              <a:rPr lang="ja-JP" altLang="en-US" sz="1000" b="1" dirty="0" smtClean="0">
                <a:latin typeface="HG丸ｺﾞｼｯｸM-PRO" panose="020F0600000000000000" pitchFamily="50" charset="-128"/>
                <a:ea typeface="HG丸ｺﾞｼｯｸM-PRO" panose="020F0600000000000000" pitchFamily="50" charset="-128"/>
              </a:rPr>
              <a:t>ｹｱﾏﾈｼﾞﾒﾝﾄ論</a:t>
            </a:r>
            <a:r>
              <a:rPr lang="en-US" altLang="ja-JP" sz="1000" b="1" dirty="0" smtClean="0">
                <a:latin typeface="HG丸ｺﾞｼｯｸM-PRO" panose="020F0600000000000000" pitchFamily="50" charset="-128"/>
                <a:ea typeface="HG丸ｺﾞｼｯｸM-PRO" panose="020F0600000000000000" pitchFamily="50" charset="-128"/>
              </a:rPr>
              <a:t>】</a:t>
            </a:r>
            <a:r>
              <a:rPr lang="ja-JP" altLang="en-US" sz="900" b="1" dirty="0">
                <a:latin typeface="HG丸ｺﾞｼｯｸM-PRO" panose="020F0600000000000000" pitchFamily="50" charset="-128"/>
                <a:ea typeface="HG丸ｺﾞｼｯｸM-PRO" panose="020F0600000000000000" pitchFamily="50" charset="-128"/>
              </a:rPr>
              <a:t>（講師：森本外科・脳神経外科医院 主任介護支援専門員 田中大造 氏）　　　　　　　　　　　　　　</a:t>
            </a:r>
            <a:r>
              <a:rPr lang="ja-JP" altLang="en-US" sz="1000" b="1" dirty="0">
                <a:latin typeface="HG丸ｺﾞｼｯｸM-PRO" panose="020F0600000000000000" pitchFamily="50" charset="-128"/>
                <a:ea typeface="HG丸ｺﾞｼｯｸM-PRO" panose="020F0600000000000000" pitchFamily="50" charset="-128"/>
              </a:rPr>
              <a:t>　　　　　　　　　　　　　　　　　　　　　</a:t>
            </a:r>
            <a:endParaRPr lang="en-US" altLang="ja-JP" sz="1000" b="1" dirty="0">
              <a:latin typeface="HG丸ｺﾞｼｯｸM-PRO" panose="020F0600000000000000" pitchFamily="50" charset="-128"/>
              <a:ea typeface="HG丸ｺﾞｼｯｸM-PRO" panose="020F0600000000000000" pitchFamily="50" charset="-128"/>
            </a:endParaRPr>
          </a:p>
          <a:p>
            <a:r>
              <a:rPr lang="ja-JP" altLang="en-US" sz="1000" b="1" dirty="0">
                <a:latin typeface="HG丸ｺﾞｼｯｸM-PRO" panose="020F0600000000000000" pitchFamily="50" charset="-128"/>
                <a:ea typeface="HG丸ｺﾞｼｯｸM-PRO" panose="020F0600000000000000" pitchFamily="50" charset="-128"/>
              </a:rPr>
              <a:t>　 ③８月２日（木） </a:t>
            </a:r>
            <a:r>
              <a:rPr lang="en-US" altLang="ja-JP" sz="1000" b="1" dirty="0">
                <a:latin typeface="HG丸ｺﾞｼｯｸM-PRO" panose="020F0600000000000000" pitchFamily="50" charset="-128"/>
                <a:ea typeface="HG丸ｺﾞｼｯｸM-PRO" panose="020F0600000000000000" pitchFamily="50" charset="-128"/>
              </a:rPr>
              <a:t>【</a:t>
            </a:r>
            <a:r>
              <a:rPr lang="ja-JP" altLang="en-US" sz="1000" b="1" dirty="0" smtClean="0">
                <a:latin typeface="HG丸ｺﾞｼｯｸM-PRO" panose="020F0600000000000000" pitchFamily="50" charset="-128"/>
                <a:ea typeface="HG丸ｺﾞｼｯｸM-PRO" panose="020F0600000000000000" pitchFamily="50" charset="-128"/>
              </a:rPr>
              <a:t>ｺﾐｭﾆﾃｨｿｰｼｬﾙﾜｰｸ論</a:t>
            </a:r>
            <a:r>
              <a:rPr lang="en-US" altLang="ja-JP" sz="1000" b="1" dirty="0" smtClean="0">
                <a:latin typeface="HG丸ｺﾞｼｯｸM-PRO" panose="020F0600000000000000" pitchFamily="50" charset="-128"/>
                <a:ea typeface="HG丸ｺﾞｼｯｸM-PRO" panose="020F0600000000000000" pitchFamily="50" charset="-128"/>
              </a:rPr>
              <a:t>】</a:t>
            </a:r>
            <a:r>
              <a:rPr lang="ja-JP" altLang="en-US" sz="900" b="1" dirty="0" smtClean="0">
                <a:latin typeface="HG丸ｺﾞｼｯｸM-PRO" panose="020F0600000000000000" pitchFamily="50" charset="-128"/>
                <a:ea typeface="HG丸ｺﾞｼｯｸM-PRO" panose="020F0600000000000000" pitchFamily="50" charset="-128"/>
              </a:rPr>
              <a:t>（</a:t>
            </a:r>
            <a:r>
              <a:rPr lang="ja-JP" altLang="en-US" sz="900" b="1" dirty="0">
                <a:latin typeface="HG丸ｺﾞｼｯｸM-PRO" panose="020F0600000000000000" pitchFamily="50" charset="-128"/>
                <a:ea typeface="HG丸ｺﾞｼｯｸM-PRO" panose="020F0600000000000000" pitchFamily="50" charset="-128"/>
              </a:rPr>
              <a:t>講師：同志社大学　准教授　永田祐 氏）　　</a:t>
            </a:r>
            <a:endParaRPr lang="en-US" altLang="ja-JP" sz="900" b="1" dirty="0">
              <a:latin typeface="HG丸ｺﾞｼｯｸM-PRO" panose="020F0600000000000000" pitchFamily="50" charset="-128"/>
              <a:ea typeface="HG丸ｺﾞｼｯｸM-PRO" panose="020F0600000000000000" pitchFamily="50" charset="-128"/>
            </a:endParaRPr>
          </a:p>
          <a:p>
            <a:endParaRPr kumimoji="1" lang="ja-JP" altLang="en-US" sz="900" b="1" dirty="0"/>
          </a:p>
        </p:txBody>
      </p:sp>
    </p:spTree>
    <p:extLst>
      <p:ext uri="{BB962C8B-B14F-4D97-AF65-F5344CB8AC3E}">
        <p14:creationId xmlns:p14="http://schemas.microsoft.com/office/powerpoint/2010/main" val="3237076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354918" y="10120282"/>
            <a:ext cx="4547473" cy="253163"/>
          </a:xfrm>
          <a:prstGeom prst="roundRect">
            <a:avLst/>
          </a:prstGeom>
          <a:solidFill>
            <a:srgbClr val="FDE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メモ 10"/>
          <p:cNvSpPr/>
          <p:nvPr/>
        </p:nvSpPr>
        <p:spPr>
          <a:xfrm>
            <a:off x="488812" y="293607"/>
            <a:ext cx="6673988" cy="419100"/>
          </a:xfrm>
          <a:prstGeom prst="foldedCorner">
            <a:avLst>
              <a:gd name="adj" fmla="val 47279"/>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chemeClr val="tx2">
                  <a:lumMod val="50000"/>
                </a:schemeClr>
              </a:solidFill>
              <a:latin typeface="HGP創英角ﾎﾟｯﾌﾟ体" panose="040B0A00000000000000" pitchFamily="50" charset="-128"/>
              <a:ea typeface="HGP創英角ﾎﾟｯﾌﾟ体" panose="040B0A00000000000000" pitchFamily="50" charset="-128"/>
            </a:endParaRPr>
          </a:p>
          <a:p>
            <a:pPr algn="ctr"/>
            <a:r>
              <a:rPr kumimoji="1" lang="ja-JP" altLang="en-US" sz="1400" b="1"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事務局からのお知らせ</a:t>
            </a:r>
            <a:endParaRPr kumimoji="1" lang="ja-JP" altLang="en-US" sz="1400" b="1" dirty="0">
              <a:solidFill>
                <a:schemeClr val="bg1">
                  <a:lumMod val="50000"/>
                </a:schemeClr>
              </a:solidFill>
              <a:latin typeface="HGP創英角ｺﾞｼｯｸUB" panose="020B0900000000000000" pitchFamily="50" charset="-128"/>
              <a:ea typeface="HGP創英角ｺﾞｼｯｸUB" panose="020B0900000000000000" pitchFamily="50" charset="-128"/>
            </a:endParaRPr>
          </a:p>
        </p:txBody>
      </p:sp>
      <p:grpSp>
        <p:nvGrpSpPr>
          <p:cNvPr id="16" name="グループ化 15">
            <a:extLst>
              <a:ext uri="{FF2B5EF4-FFF2-40B4-BE49-F238E27FC236}">
                <a16:creationId xmlns="" xmlns:a16="http://schemas.microsoft.com/office/drawing/2014/main" id="{24E66B24-B4E7-45A0-BDA3-5ACD75932982}"/>
              </a:ext>
            </a:extLst>
          </p:cNvPr>
          <p:cNvGrpSpPr/>
          <p:nvPr/>
        </p:nvGrpSpPr>
        <p:grpSpPr>
          <a:xfrm>
            <a:off x="354918" y="2435333"/>
            <a:ext cx="7107102" cy="2889846"/>
            <a:chOff x="304116" y="5770255"/>
            <a:chExt cx="7107102" cy="3083056"/>
          </a:xfrm>
        </p:grpSpPr>
        <p:grpSp>
          <p:nvGrpSpPr>
            <p:cNvPr id="17" name="グループ化 16">
              <a:extLst>
                <a:ext uri="{FF2B5EF4-FFF2-40B4-BE49-F238E27FC236}">
                  <a16:creationId xmlns="" xmlns:a16="http://schemas.microsoft.com/office/drawing/2014/main" id="{5F2625CC-9CAE-40B0-9723-E653D6D1E92A}"/>
                </a:ext>
              </a:extLst>
            </p:cNvPr>
            <p:cNvGrpSpPr/>
            <p:nvPr/>
          </p:nvGrpSpPr>
          <p:grpSpPr>
            <a:xfrm>
              <a:off x="304116" y="5770255"/>
              <a:ext cx="7107102" cy="3083056"/>
              <a:chOff x="304116" y="5770255"/>
              <a:chExt cx="7107102" cy="3083056"/>
            </a:xfrm>
          </p:grpSpPr>
          <p:sp>
            <p:nvSpPr>
              <p:cNvPr id="20" name="正方形/長方形 19">
                <a:extLst>
                  <a:ext uri="{FF2B5EF4-FFF2-40B4-BE49-F238E27FC236}">
                    <a16:creationId xmlns="" xmlns:a16="http://schemas.microsoft.com/office/drawing/2014/main" id="{8764D143-D715-4015-AC9C-A2514492906E}"/>
                  </a:ext>
                </a:extLst>
              </p:cNvPr>
              <p:cNvSpPr/>
              <p:nvPr/>
            </p:nvSpPr>
            <p:spPr>
              <a:xfrm>
                <a:off x="1257299" y="6254445"/>
                <a:ext cx="5967441" cy="12396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必要書類</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　○総合相談・支援機能強化事業　実施報告書兼えんくるり基金支払伺（写）</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○領収書（写）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○振込依頼書（初回のみ）</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必須ではありませんが今後の事業発展に向けた事例検証のため相談受付・アセスメント票（写）の送付もお願いいたします。</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1" name="フレーム 20">
                <a:extLst>
                  <a:ext uri="{FF2B5EF4-FFF2-40B4-BE49-F238E27FC236}">
                    <a16:creationId xmlns="" xmlns:a16="http://schemas.microsoft.com/office/drawing/2014/main" id="{0CBF61E3-E39B-48AC-9268-F1199419BB7E}"/>
                  </a:ext>
                </a:extLst>
              </p:cNvPr>
              <p:cNvSpPr/>
              <p:nvPr/>
            </p:nvSpPr>
            <p:spPr>
              <a:xfrm>
                <a:off x="304116" y="5770255"/>
                <a:ext cx="3772584" cy="400768"/>
              </a:xfrm>
              <a:prstGeom prst="frame">
                <a:avLst>
                  <a:gd name="adj1" fmla="val 8081"/>
                </a:avLst>
              </a:prstGeom>
              <a:solidFill>
                <a:schemeClr val="accent4">
                  <a:lumMod val="7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i="1" dirty="0">
                    <a:solidFill>
                      <a:schemeClr val="tx2"/>
                    </a:solidFill>
                    <a:latin typeface="HGP創英角ﾎﾟｯﾌﾟ体" panose="040B0A00000000000000" pitchFamily="50" charset="-128"/>
                    <a:ea typeface="HGP創英角ﾎﾟｯﾌﾟ体" panose="040B0A00000000000000" pitchFamily="50" charset="-128"/>
                  </a:rPr>
                  <a:t>～経済的支援を実施したときは～</a:t>
                </a:r>
                <a:endParaRPr kumimoji="1" lang="ja-JP" altLang="en-US" sz="1800" b="1" i="1" dirty="0">
                  <a:solidFill>
                    <a:schemeClr val="tx2"/>
                  </a:solidFill>
                  <a:latin typeface="HGP創英角ﾎﾟｯﾌﾟ体" panose="040B0A00000000000000" pitchFamily="50" charset="-128"/>
                  <a:ea typeface="HGP創英角ﾎﾟｯﾌﾟ体" panose="040B0A00000000000000" pitchFamily="50" charset="-128"/>
                </a:endParaRPr>
              </a:p>
            </p:txBody>
          </p:sp>
          <p:sp>
            <p:nvSpPr>
              <p:cNvPr id="22" name="矢印: 下 31">
                <a:extLst>
                  <a:ext uri="{FF2B5EF4-FFF2-40B4-BE49-F238E27FC236}">
                    <a16:creationId xmlns="" xmlns:a16="http://schemas.microsoft.com/office/drawing/2014/main" id="{4EF51974-D8FB-460E-A6D2-6AEFC83A717A}"/>
                  </a:ext>
                </a:extLst>
              </p:cNvPr>
              <p:cNvSpPr/>
              <p:nvPr/>
            </p:nvSpPr>
            <p:spPr>
              <a:xfrm>
                <a:off x="1435519" y="7515805"/>
                <a:ext cx="887789" cy="346548"/>
              </a:xfrm>
              <a:prstGeom prst="downArrow">
                <a:avLst/>
              </a:prstGeom>
              <a:solidFill>
                <a:srgbClr val="FFFF99"/>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 xmlns:a16="http://schemas.microsoft.com/office/drawing/2014/main" id="{E74FFA67-3D86-4C67-9F3D-DEBC34B295F1}"/>
                  </a:ext>
                </a:extLst>
              </p:cNvPr>
              <p:cNvSpPr txBox="1"/>
              <p:nvPr/>
            </p:nvSpPr>
            <p:spPr>
              <a:xfrm>
                <a:off x="2108089" y="7515805"/>
                <a:ext cx="2834514" cy="276999"/>
              </a:xfrm>
              <a:prstGeom prst="rect">
                <a:avLst/>
              </a:prstGeom>
              <a:no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事務局（県社協）へ送付します</a:t>
                </a:r>
              </a:p>
            </p:txBody>
          </p:sp>
          <p:pic>
            <p:nvPicPr>
              <p:cNvPr id="24" name="図 23">
                <a:extLst>
                  <a:ext uri="{FF2B5EF4-FFF2-40B4-BE49-F238E27FC236}">
                    <a16:creationId xmlns="" xmlns:a16="http://schemas.microsoft.com/office/drawing/2014/main" id="{0E7601C8-0B42-402B-98D2-E63F54C2CA7B}"/>
                  </a:ext>
                </a:extLst>
              </p:cNvPr>
              <p:cNvPicPr>
                <a:picLocks noChangeAspect="1"/>
              </p:cNvPicPr>
              <p:nvPr/>
            </p:nvPicPr>
            <p:blipFill rotWithShape="1">
              <a:blip r:embed="rId3">
                <a:extLst>
                  <a:ext uri="{28A0092B-C50C-407E-A947-70E740481C1C}">
                    <a14:useLocalDpi xmlns:a14="http://schemas.microsoft.com/office/drawing/2010/main" val="0"/>
                  </a:ext>
                </a:extLst>
              </a:blip>
              <a:srcRect t="46883"/>
              <a:stretch/>
            </p:blipFill>
            <p:spPr>
              <a:xfrm>
                <a:off x="1242924" y="7946813"/>
                <a:ext cx="1511608" cy="802920"/>
              </a:xfrm>
              <a:prstGeom prst="rect">
                <a:avLst/>
              </a:prstGeom>
            </p:spPr>
          </p:pic>
          <p:sp>
            <p:nvSpPr>
              <p:cNvPr id="25" name="正方形/長方形 24">
                <a:extLst>
                  <a:ext uri="{FF2B5EF4-FFF2-40B4-BE49-F238E27FC236}">
                    <a16:creationId xmlns="" xmlns:a16="http://schemas.microsoft.com/office/drawing/2014/main" id="{B87A875B-140D-492F-BD4A-AEA9EFA6FF90}"/>
                  </a:ext>
                </a:extLst>
              </p:cNvPr>
              <p:cNvSpPr/>
              <p:nvPr/>
            </p:nvSpPr>
            <p:spPr>
              <a:xfrm>
                <a:off x="2874694" y="7895480"/>
                <a:ext cx="1867361" cy="866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丸ｺﾞｼｯｸM-PRO" panose="020F0600000000000000" pitchFamily="50" charset="-128"/>
                    <a:ea typeface="HG丸ｺﾞｼｯｸM-PRO" panose="020F0600000000000000" pitchFamily="50" charset="-128"/>
                  </a:rPr>
                  <a:t>送付された書類に基づき、経済的支援にかかった実費額をえんくるり基金より支払います。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6" name="図 25">
                <a:extLst>
                  <a:ext uri="{FF2B5EF4-FFF2-40B4-BE49-F238E27FC236}">
                    <a16:creationId xmlns="" xmlns:a16="http://schemas.microsoft.com/office/drawing/2014/main" id="{BD8BBE01-5BFB-41E0-A371-4FB4C960BA14}"/>
                  </a:ext>
                </a:extLst>
              </p:cNvPr>
              <p:cNvPicPr>
                <a:picLocks noChangeAspect="1"/>
              </p:cNvPicPr>
              <p:nvPr/>
            </p:nvPicPr>
            <p:blipFill>
              <a:blip r:embed="rId4"/>
              <a:stretch>
                <a:fillRect/>
              </a:stretch>
            </p:blipFill>
            <p:spPr>
              <a:xfrm rot="16200000">
                <a:off x="4563488" y="8188790"/>
                <a:ext cx="963251" cy="365792"/>
              </a:xfrm>
              <a:prstGeom prst="rect">
                <a:avLst/>
              </a:prstGeom>
            </p:spPr>
          </p:pic>
          <p:pic>
            <p:nvPicPr>
              <p:cNvPr id="28" name="図 27">
                <a:extLst>
                  <a:ext uri="{FF2B5EF4-FFF2-40B4-BE49-F238E27FC236}">
                    <a16:creationId xmlns="" xmlns:a16="http://schemas.microsoft.com/office/drawing/2014/main" id="{60B70407-F6BE-4676-83A9-B607ACE568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2899" y="7720296"/>
                <a:ext cx="428319" cy="428319"/>
              </a:xfrm>
              <a:prstGeom prst="rect">
                <a:avLst/>
              </a:prstGeom>
            </p:spPr>
          </p:pic>
          <p:sp>
            <p:nvSpPr>
              <p:cNvPr id="29" name="正方形/長方形 28">
                <a:extLst>
                  <a:ext uri="{FF2B5EF4-FFF2-40B4-BE49-F238E27FC236}">
                    <a16:creationId xmlns="" xmlns:a16="http://schemas.microsoft.com/office/drawing/2014/main" id="{EB531237-8BC9-4A03-8057-826572987869}"/>
                  </a:ext>
                </a:extLst>
              </p:cNvPr>
              <p:cNvSpPr/>
              <p:nvPr/>
            </p:nvSpPr>
            <p:spPr>
              <a:xfrm>
                <a:off x="5298309" y="8101290"/>
                <a:ext cx="1711276" cy="6062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丸ｺﾞｼｯｸM-PRO" panose="020F0600000000000000" pitchFamily="50" charset="-128"/>
                    <a:ea typeface="HG丸ｺﾞｼｯｸM-PRO" panose="020F0600000000000000" pitchFamily="50" charset="-128"/>
                  </a:rPr>
                  <a:t>えんくるり基金からの受入（えんくるり事業収入）処理をします。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0" name="テキスト ボックス 29">
                <a:extLst>
                  <a:ext uri="{FF2B5EF4-FFF2-40B4-BE49-F238E27FC236}">
                    <a16:creationId xmlns="" xmlns:a16="http://schemas.microsoft.com/office/drawing/2014/main" id="{C93267AA-2703-4D43-AB9E-D275601E1E93}"/>
                  </a:ext>
                </a:extLst>
              </p:cNvPr>
              <p:cNvSpPr txBox="1"/>
              <p:nvPr/>
            </p:nvSpPr>
            <p:spPr>
              <a:xfrm>
                <a:off x="4983240" y="7767856"/>
                <a:ext cx="2274925" cy="276999"/>
              </a:xfrm>
              <a:prstGeom prst="rect">
                <a:avLst/>
              </a:prstGeom>
              <a:no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指定の口座へ送金</a:t>
                </a:r>
                <a:r>
                  <a:rPr kumimoji="1" lang="ja-JP" altLang="en-US" sz="1200" dirty="0">
                    <a:latin typeface="HG丸ｺﾞｼｯｸM-PRO" panose="020F0600000000000000" pitchFamily="50" charset="-128"/>
                    <a:ea typeface="HG丸ｺﾞｼｯｸM-PRO" panose="020F0600000000000000" pitchFamily="50" charset="-128"/>
                  </a:rPr>
                  <a:t>します</a:t>
                </a:r>
              </a:p>
            </p:txBody>
          </p:sp>
        </p:grpSp>
        <p:pic>
          <p:nvPicPr>
            <p:cNvPr id="18" name="図 17">
              <a:extLst>
                <a:ext uri="{FF2B5EF4-FFF2-40B4-BE49-F238E27FC236}">
                  <a16:creationId xmlns="" xmlns:a16="http://schemas.microsoft.com/office/drawing/2014/main" id="{18EA12A7-24BA-4398-8D37-44D03DB536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681236">
              <a:off x="379345" y="6239395"/>
              <a:ext cx="1083336" cy="1121176"/>
            </a:xfrm>
            <a:prstGeom prst="rect">
              <a:avLst/>
            </a:prstGeom>
          </p:spPr>
        </p:pic>
      </p:grpSp>
      <p:sp>
        <p:nvSpPr>
          <p:cNvPr id="31" name="テキスト ボックス 30">
            <a:extLst>
              <a:ext uri="{FF2B5EF4-FFF2-40B4-BE49-F238E27FC236}">
                <a16:creationId xmlns="" xmlns:a16="http://schemas.microsoft.com/office/drawing/2014/main" id="{CF2BE817-B5D6-483C-AC4A-3B1A35705CC4}"/>
              </a:ext>
            </a:extLst>
          </p:cNvPr>
          <p:cNvSpPr txBox="1"/>
          <p:nvPr/>
        </p:nvSpPr>
        <p:spPr>
          <a:xfrm>
            <a:off x="4162466" y="1062736"/>
            <a:ext cx="3063838" cy="1277273"/>
          </a:xfrm>
          <a:prstGeom prst="rect">
            <a:avLst/>
          </a:prstGeom>
          <a:noFill/>
          <a:ln w="19050">
            <a:solidFill>
              <a:srgbClr val="FFC000"/>
            </a:solidFill>
          </a:ln>
        </p:spPr>
        <p:txBody>
          <a:bodyPr wrap="square" rtlCol="0">
            <a:spAutoFit/>
          </a:bodyPr>
          <a:lstStyle/>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a:solidFill>
                  <a:srgbClr val="002060"/>
                </a:solidFill>
                <a:latin typeface="HG丸ｺﾞｼｯｸM-PRO" panose="020F0600000000000000" pitchFamily="50" charset="-128"/>
                <a:ea typeface="HG丸ｺﾞｼｯｸM-PRO" panose="020F0600000000000000" pitchFamily="50" charset="-128"/>
              </a:rPr>
              <a:t>まずはお話をよく聞き、相談者の置かれている状況や、困っていること、緊急性の有無などを確認します。その後、利用できる制度やサービスのこと、経済的支援の必要性や今後の支援方策等について</a:t>
            </a:r>
            <a:r>
              <a:rPr lang="ja-JP" altLang="en-US" sz="1100" dirty="0" smtClean="0">
                <a:solidFill>
                  <a:srgbClr val="002060"/>
                </a:solidFill>
                <a:latin typeface="HG丸ｺﾞｼｯｸM-PRO" panose="020F0600000000000000" pitchFamily="50" charset="-128"/>
                <a:ea typeface="HG丸ｺﾞｼｯｸM-PRO" panose="020F0600000000000000" pitchFamily="50" charset="-128"/>
              </a:rPr>
              <a:t>、えんくるり事業の参加法人や</a:t>
            </a:r>
            <a:r>
              <a:rPr lang="ja-JP" altLang="en-US" sz="1100" dirty="0">
                <a:solidFill>
                  <a:srgbClr val="002060"/>
                </a:solidFill>
                <a:latin typeface="HG丸ｺﾞｼｯｸM-PRO" panose="020F0600000000000000" pitchFamily="50" charset="-128"/>
                <a:ea typeface="HG丸ｺﾞｼｯｸM-PRO" panose="020F0600000000000000" pitchFamily="50" charset="-128"/>
              </a:rPr>
              <a:t>生活困窮者自立支援機関などの関係機関と相談しながら検討していきます。</a:t>
            </a:r>
            <a:endParaRPr lang="en-US" altLang="ja-JP" sz="11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32" name="思考の吹き出し: 雲形 10">
            <a:extLst>
              <a:ext uri="{FF2B5EF4-FFF2-40B4-BE49-F238E27FC236}">
                <a16:creationId xmlns="" xmlns:a16="http://schemas.microsoft.com/office/drawing/2014/main" id="{88662478-ADE3-40CD-BE88-A1245AEF0970}"/>
              </a:ext>
            </a:extLst>
          </p:cNvPr>
          <p:cNvSpPr/>
          <p:nvPr/>
        </p:nvSpPr>
        <p:spPr>
          <a:xfrm>
            <a:off x="1930215" y="744962"/>
            <a:ext cx="1914360" cy="1062799"/>
          </a:xfrm>
          <a:prstGeom prst="cloudCallout">
            <a:avLst>
              <a:gd name="adj1" fmla="val 60352"/>
              <a:gd name="adj2" fmla="val 41782"/>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HG丸ｺﾞｼｯｸM-PRO" panose="020F0600000000000000" pitchFamily="50" charset="-128"/>
                <a:ea typeface="HG丸ｺﾞｼｯｸM-PRO" panose="020F0600000000000000" pitchFamily="50" charset="-128"/>
              </a:rPr>
              <a:t>相談を受けたときに</a:t>
            </a:r>
            <a:r>
              <a:rPr kumimoji="1" lang="ja-JP" altLang="en-US" sz="1400" b="1" dirty="0" smtClean="0">
                <a:solidFill>
                  <a:srgbClr val="002060"/>
                </a:solidFill>
                <a:latin typeface="HG丸ｺﾞｼｯｸM-PRO" panose="020F0600000000000000" pitchFamily="50" charset="-128"/>
                <a:ea typeface="HG丸ｺﾞｼｯｸM-PRO" panose="020F0600000000000000" pitchFamily="50" charset="-128"/>
              </a:rPr>
              <a:t>は</a:t>
            </a:r>
            <a:endParaRPr kumimoji="1" lang="ja-JP" altLang="en-US" sz="1400" b="1" dirty="0">
              <a:solidFill>
                <a:srgbClr val="002060"/>
              </a:solidFill>
              <a:latin typeface="HG丸ｺﾞｼｯｸM-PRO" panose="020F0600000000000000" pitchFamily="50" charset="-128"/>
              <a:ea typeface="HG丸ｺﾞｼｯｸM-PRO" panose="020F0600000000000000" pitchFamily="50" charset="-128"/>
            </a:endParaRPr>
          </a:p>
        </p:txBody>
      </p:sp>
      <p:grpSp>
        <p:nvGrpSpPr>
          <p:cNvPr id="19" name="グループ化 18"/>
          <p:cNvGrpSpPr/>
          <p:nvPr/>
        </p:nvGrpSpPr>
        <p:grpSpPr>
          <a:xfrm>
            <a:off x="360255" y="5413889"/>
            <a:ext cx="7016042" cy="662152"/>
            <a:chOff x="360255" y="5413889"/>
            <a:chExt cx="7016042" cy="662152"/>
          </a:xfrm>
        </p:grpSpPr>
        <p:sp>
          <p:nvSpPr>
            <p:cNvPr id="10" name="小波 9"/>
            <p:cNvSpPr/>
            <p:nvPr/>
          </p:nvSpPr>
          <p:spPr>
            <a:xfrm>
              <a:off x="360255" y="5413889"/>
              <a:ext cx="7016042" cy="662152"/>
            </a:xfrm>
            <a:prstGeom prst="doubleWav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96445" y="5531104"/>
              <a:ext cx="5814501" cy="40011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sz="2000" b="1" dirty="0" smtClean="0">
                  <a:ln w="10160">
                    <a:solidFill>
                      <a:srgbClr val="0070C0"/>
                    </a:solidFill>
                    <a:prstDash val="solid"/>
                  </a:ln>
                  <a:solidFill>
                    <a:srgbClr val="FFFFFF"/>
                  </a:solidFill>
                  <a:effectLst>
                    <a:outerShdw blurRad="38100" dist="22860" dir="5400000" algn="tl" rotWithShape="0">
                      <a:srgbClr val="000000">
                        <a:alpha val="30000"/>
                      </a:srgbClr>
                    </a:outerShdw>
                  </a:effectLst>
                  <a:latin typeface="じゆうちょうフォント" panose="02000600000000000000" pitchFamily="2" charset="-128"/>
                  <a:ea typeface="じゆうちょうフォント" panose="02000600000000000000" pitchFamily="2" charset="-128"/>
                  <a:cs typeface="メイリオ" panose="020B0604030504040204" pitchFamily="50" charset="-128"/>
                </a:rPr>
                <a:t>支援実績から見えてきた課題　</a:t>
              </a:r>
              <a:r>
                <a:rPr lang="ja-JP" altLang="en-US" sz="1800" b="1" dirty="0" smtClean="0">
                  <a:ln w="10160">
                    <a:solidFill>
                      <a:srgbClr val="0070C0"/>
                    </a:solidFill>
                    <a:prstDash val="solid"/>
                  </a:ln>
                  <a:solidFill>
                    <a:srgbClr val="FFFFFF"/>
                  </a:solidFill>
                  <a:effectLst>
                    <a:outerShdw blurRad="38100" dist="22860" dir="5400000" algn="tl" rotWithShape="0">
                      <a:srgbClr val="000000">
                        <a:alpha val="30000"/>
                      </a:srgbClr>
                    </a:outerShdw>
                  </a:effectLst>
                  <a:latin typeface="じゆうちょうフォント" panose="02000600000000000000" pitchFamily="2" charset="-128"/>
                  <a:ea typeface="じゆうちょうフォント" panose="02000600000000000000" pitchFamily="2" charset="-128"/>
                  <a:cs typeface="メイリオ" panose="020B0604030504040204" pitchFamily="50" charset="-128"/>
                </a:rPr>
                <a:t>～携帯電話代～</a:t>
              </a:r>
              <a:endParaRPr kumimoji="1" lang="ja-JP" altLang="en-US" sz="1800" b="1" dirty="0">
                <a:ln w="10160">
                  <a:solidFill>
                    <a:srgbClr val="0070C0"/>
                  </a:solidFill>
                  <a:prstDash val="solid"/>
                </a:ln>
                <a:solidFill>
                  <a:srgbClr val="FFFFFF"/>
                </a:solidFill>
                <a:effectLst>
                  <a:outerShdw blurRad="38100" dist="22860" dir="5400000" algn="tl" rotWithShape="0">
                    <a:srgbClr val="000000">
                      <a:alpha val="30000"/>
                    </a:srgbClr>
                  </a:outerShdw>
                </a:effectLst>
                <a:latin typeface="じゆうちょうフォント" panose="02000600000000000000" pitchFamily="2" charset="-128"/>
                <a:ea typeface="じゆうちょうフォント" panose="02000600000000000000" pitchFamily="2" charset="-128"/>
                <a:cs typeface="メイリオ" panose="020B0604030504040204" pitchFamily="50" charset="-128"/>
              </a:endParaRPr>
            </a:p>
          </p:txBody>
        </p:sp>
      </p:grpSp>
      <p:sp>
        <p:nvSpPr>
          <p:cNvPr id="5" name="テキスト ボックス 4"/>
          <p:cNvSpPr txBox="1"/>
          <p:nvPr/>
        </p:nvSpPr>
        <p:spPr>
          <a:xfrm>
            <a:off x="432240" y="6197881"/>
            <a:ext cx="4552765" cy="3739485"/>
          </a:xfrm>
          <a:prstGeom prst="rect">
            <a:avLst/>
          </a:prstGeom>
          <a:noFill/>
          <a:ln w="19050">
            <a:solidFill>
              <a:schemeClr val="accent2">
                <a:lumMod val="60000"/>
                <a:lumOff val="40000"/>
              </a:schemeClr>
            </a:solidFill>
            <a:prstDash val="dash"/>
          </a:ln>
        </p:spPr>
        <p:txBody>
          <a:bodyPr wrap="square" rtlCol="0">
            <a:spAutoFit/>
          </a:bodyPr>
          <a:lstStyle/>
          <a:p>
            <a:pPr>
              <a:lnSpc>
                <a:spcPct val="150000"/>
              </a:lnSpc>
            </a:pPr>
            <a:endParaRPr lang="en-US" altLang="ja-JP" sz="1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200" dirty="0" smtClean="0">
                <a:latin typeface="HG丸ｺﾞｼｯｸM-PRO" panose="020F0600000000000000" pitchFamily="50" charset="-128"/>
                <a:ea typeface="HG丸ｺﾞｼｯｸM-PRO" panose="020F0600000000000000" pitchFamily="50" charset="-128"/>
              </a:rPr>
              <a:t>　平成</a:t>
            </a:r>
            <a:r>
              <a:rPr lang="en-US" altLang="ja-JP" sz="1200" dirty="0" smtClean="0">
                <a:latin typeface="HG丸ｺﾞｼｯｸM-PRO" panose="020F0600000000000000" pitchFamily="50" charset="-128"/>
                <a:ea typeface="HG丸ｺﾞｼｯｸM-PRO" panose="020F0600000000000000" pitchFamily="50" charset="-128"/>
              </a:rPr>
              <a:t>29</a:t>
            </a:r>
            <a:r>
              <a:rPr lang="ja-JP" altLang="en-US" sz="1200" dirty="0" smtClean="0">
                <a:latin typeface="HG丸ｺﾞｼｯｸM-PRO" panose="020F0600000000000000" pitchFamily="50" charset="-128"/>
                <a:ea typeface="HG丸ｺﾞｼｯｸM-PRO" panose="020F0600000000000000" pitchFamily="50" charset="-128"/>
              </a:rPr>
              <a:t>年度の支援実績の内訳を見てみると、</a:t>
            </a:r>
            <a:r>
              <a:rPr lang="ja-JP" altLang="en-US" sz="1200" dirty="0">
                <a:latin typeface="HG丸ｺﾞｼｯｸM-PRO" panose="020F0600000000000000" pitchFamily="50" charset="-128"/>
                <a:ea typeface="HG丸ｺﾞｼｯｸM-PRO" panose="020F0600000000000000" pitchFamily="50" charset="-128"/>
              </a:rPr>
              <a:t>電気代に次いで</a:t>
            </a:r>
            <a:r>
              <a:rPr lang="ja-JP" altLang="en-US" sz="1200" dirty="0" smtClean="0">
                <a:latin typeface="HG丸ｺﾞｼｯｸM-PRO" panose="020F0600000000000000" pitchFamily="50" charset="-128"/>
                <a:ea typeface="HG丸ｺﾞｼｯｸM-PRO" panose="020F0600000000000000" pitchFamily="50" charset="-128"/>
              </a:rPr>
              <a:t>携帯電話代</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10</a:t>
            </a:r>
            <a:r>
              <a:rPr lang="ja-JP" altLang="en-US" sz="1200" dirty="0">
                <a:latin typeface="HG丸ｺﾞｼｯｸM-PRO" panose="020F0600000000000000" pitchFamily="50" charset="-128"/>
                <a:ea typeface="HG丸ｺﾞｼｯｸM-PRO" panose="020F0600000000000000" pitchFamily="50" charset="-128"/>
              </a:rPr>
              <a:t>件</a:t>
            </a:r>
            <a:r>
              <a:rPr lang="en-US" altLang="ja-JP" sz="1200" dirty="0">
                <a:latin typeface="HG丸ｺﾞｼｯｸM-PRO" panose="020F0600000000000000" pitchFamily="50" charset="-128"/>
                <a:ea typeface="HG丸ｺﾞｼｯｸM-PRO" panose="020F0600000000000000" pitchFamily="50" charset="-128"/>
              </a:rPr>
              <a:t>/194,450</a:t>
            </a:r>
            <a:r>
              <a:rPr lang="ja-JP" altLang="en-US" sz="1200" dirty="0">
                <a:latin typeface="HG丸ｺﾞｼｯｸM-PRO" panose="020F0600000000000000" pitchFamily="50" charset="-128"/>
                <a:ea typeface="HG丸ｺﾞｼｯｸM-PRO" panose="020F0600000000000000" pitchFamily="50" charset="-128"/>
              </a:rPr>
              <a:t>円</a:t>
            </a:r>
            <a:r>
              <a:rPr lang="ja-JP" altLang="en-US" sz="1200" dirty="0" smtClean="0">
                <a:latin typeface="HG丸ｺﾞｼｯｸM-PRO" panose="020F0600000000000000" pitchFamily="50" charset="-128"/>
                <a:ea typeface="HG丸ｺﾞｼｯｸM-PRO" panose="020F0600000000000000" pitchFamily="50" charset="-128"/>
              </a:rPr>
              <a:t>）の支援が突出していました。携帯</a:t>
            </a:r>
            <a:r>
              <a:rPr lang="ja-JP" altLang="en-US" sz="1200" dirty="0">
                <a:latin typeface="HG丸ｺﾞｼｯｸM-PRO" panose="020F0600000000000000" pitchFamily="50" charset="-128"/>
                <a:ea typeface="HG丸ｺﾞｼｯｸM-PRO" panose="020F0600000000000000" pitchFamily="50" charset="-128"/>
              </a:rPr>
              <a:t>電話代は</a:t>
            </a:r>
            <a:r>
              <a:rPr lang="en-US" altLang="ja-JP" sz="1200" dirty="0">
                <a:latin typeface="HG丸ｺﾞｼｯｸM-PRO" panose="020F0600000000000000" pitchFamily="50" charset="-128"/>
                <a:ea typeface="HG丸ｺﾞｼｯｸM-PRO" panose="020F0600000000000000" pitchFamily="50" charset="-128"/>
              </a:rPr>
              <a:t>1</a:t>
            </a:r>
            <a:r>
              <a:rPr lang="ja-JP" altLang="en-US" sz="1200" dirty="0">
                <a:latin typeface="HG丸ｺﾞｼｯｸM-PRO" panose="020F0600000000000000" pitchFamily="50" charset="-128"/>
                <a:ea typeface="HG丸ｺﾞｼｯｸM-PRO" panose="020F0600000000000000" pitchFamily="50" charset="-128"/>
              </a:rPr>
              <a:t>か月</a:t>
            </a:r>
            <a:r>
              <a:rPr lang="en-US" altLang="ja-JP" sz="1200" dirty="0">
                <a:latin typeface="HG丸ｺﾞｼｯｸM-PRO" panose="020F0600000000000000" pitchFamily="50" charset="-128"/>
                <a:ea typeface="HG丸ｺﾞｼｯｸM-PRO" panose="020F0600000000000000" pitchFamily="50" charset="-128"/>
              </a:rPr>
              <a:t>13,000</a:t>
            </a:r>
            <a:r>
              <a:rPr lang="ja-JP" altLang="en-US" sz="1200" dirty="0">
                <a:latin typeface="HG丸ｺﾞｼｯｸM-PRO" panose="020F0600000000000000" pitchFamily="50" charset="-128"/>
                <a:ea typeface="HG丸ｺﾞｼｯｸM-PRO" panose="020F0600000000000000" pitchFamily="50" charset="-128"/>
              </a:rPr>
              <a:t>円以上のケースが</a:t>
            </a:r>
            <a:r>
              <a:rPr lang="ja-JP" altLang="en-US" sz="1200" dirty="0" smtClean="0">
                <a:latin typeface="HG丸ｺﾞｼｯｸM-PRO" panose="020F0600000000000000" pitchFamily="50" charset="-128"/>
                <a:ea typeface="HG丸ｺﾞｼｯｸM-PRO" panose="020F0600000000000000" pitchFamily="50" charset="-128"/>
              </a:rPr>
              <a:t>多く、驚くことがあります。</a:t>
            </a:r>
            <a:r>
              <a:rPr lang="ja-JP" altLang="en-US" sz="1200" dirty="0">
                <a:latin typeface="HG丸ｺﾞｼｯｸM-PRO" panose="020F0600000000000000" pitchFamily="50" charset="-128"/>
                <a:ea typeface="HG丸ｺﾞｼｯｸM-PRO" panose="020F0600000000000000" pitchFamily="50" charset="-128"/>
              </a:rPr>
              <a:t>相談員へ確認したところ、携帯電話の通話料金を滞納しているつもりでも、請求されている料金の中には基本使用料のほかに</a:t>
            </a:r>
            <a:r>
              <a:rPr lang="ja-JP" altLang="en-US" sz="1200" u="sng" dirty="0">
                <a:latin typeface="HG丸ｺﾞｼｯｸM-PRO" panose="020F0600000000000000" pitchFamily="50" charset="-128"/>
                <a:ea typeface="HG丸ｺﾞｼｯｸM-PRO" panose="020F0600000000000000" pitchFamily="50" charset="-128"/>
              </a:rPr>
              <a:t>分割端末代金、キャリア決済料、課金、インターネットプロバイダ料等</a:t>
            </a:r>
            <a:r>
              <a:rPr lang="ja-JP" altLang="en-US" sz="1200" dirty="0">
                <a:latin typeface="HG丸ｺﾞｼｯｸM-PRO" panose="020F0600000000000000" pitchFamily="50" charset="-128"/>
                <a:ea typeface="HG丸ｺﾞｼｯｸM-PRO" panose="020F0600000000000000" pitchFamily="50" charset="-128"/>
              </a:rPr>
              <a:t>も含まれていたのです</a:t>
            </a:r>
            <a:r>
              <a:rPr lang="ja-JP" altLang="en-US" sz="1200" dirty="0" smtClean="0">
                <a:latin typeface="HG丸ｺﾞｼｯｸM-PRO" panose="020F0600000000000000" pitchFamily="50" charset="-128"/>
                <a:ea typeface="HG丸ｺﾞｼｯｸM-PRO" panose="020F0600000000000000" pitchFamily="50" charset="-128"/>
              </a:rPr>
              <a:t>。</a:t>
            </a:r>
            <a:endParaRPr lang="en-US" altLang="ja-JP" sz="11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11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携帯電話は今やなくてはならない必需品であり、就職活動や就労の継続に欠かせませんが、えんくるり事業で携帯電話代を支弁する際には、</a:t>
            </a:r>
            <a:r>
              <a:rPr lang="ja-JP" altLang="en-US" sz="1200" dirty="0">
                <a:latin typeface="HG丸ｺﾞｼｯｸM-PRO" panose="020F0600000000000000" pitchFamily="50" charset="-128"/>
                <a:ea typeface="HG丸ｺﾞｼｯｸM-PRO" panose="020F0600000000000000" pitchFamily="50" charset="-128"/>
              </a:rPr>
              <a:t>プラン</a:t>
            </a:r>
            <a:r>
              <a:rPr lang="ja-JP" altLang="en-US" sz="1200" dirty="0" smtClean="0">
                <a:latin typeface="HG丸ｺﾞｼｯｸM-PRO" panose="020F0600000000000000" pitchFamily="50" charset="-128"/>
                <a:ea typeface="HG丸ｺﾞｼｯｸM-PRO" panose="020F0600000000000000" pitchFamily="50" charset="-128"/>
              </a:rPr>
              <a:t>見直しも含めた現在</a:t>
            </a:r>
            <a:r>
              <a:rPr lang="ja-JP" altLang="en-US" sz="1200" dirty="0">
                <a:latin typeface="HG丸ｺﾞｼｯｸM-PRO" panose="020F0600000000000000" pitchFamily="50" charset="-128"/>
                <a:ea typeface="HG丸ｺﾞｼｯｸM-PRO" panose="020F0600000000000000" pitchFamily="50" charset="-128"/>
              </a:rPr>
              <a:t>の支出入に合った</a:t>
            </a:r>
            <a:r>
              <a:rPr lang="ja-JP" altLang="en-US" sz="1200" dirty="0" smtClean="0">
                <a:latin typeface="HG丸ｺﾞｼｯｸM-PRO" panose="020F0600000000000000" pitchFamily="50" charset="-128"/>
                <a:ea typeface="HG丸ｺﾞｼｯｸM-PRO" panose="020F0600000000000000" pitchFamily="50" charset="-128"/>
              </a:rPr>
              <a:t>使い方助言など</a:t>
            </a:r>
            <a:r>
              <a:rPr lang="ja-JP" altLang="en-US" sz="1200" dirty="0" smtClean="0">
                <a:latin typeface="HG丸ｺﾞｼｯｸM-PRO" panose="020F0600000000000000" pitchFamily="50" charset="-128"/>
                <a:ea typeface="HG丸ｺﾞｼｯｸM-PRO" panose="020F0600000000000000" pitchFamily="50" charset="-128"/>
              </a:rPr>
              <a:t>相談者本人</a:t>
            </a:r>
            <a:r>
              <a:rPr lang="ja-JP" altLang="en-US" sz="1200" dirty="0">
                <a:latin typeface="HG丸ｺﾞｼｯｸM-PRO" panose="020F0600000000000000" pitchFamily="50" charset="-128"/>
                <a:ea typeface="HG丸ｺﾞｼｯｸM-PRO" panose="020F0600000000000000" pitchFamily="50" charset="-128"/>
              </a:rPr>
              <a:t>に</a:t>
            </a:r>
            <a:r>
              <a:rPr lang="ja-JP" altLang="en-US" sz="1200" dirty="0" smtClean="0">
                <a:latin typeface="HG丸ｺﾞｼｯｸM-PRO" panose="020F0600000000000000" pitchFamily="50" charset="-128"/>
                <a:ea typeface="HG丸ｺﾞｼｯｸM-PRO" panose="020F0600000000000000" pitchFamily="50" charset="-128"/>
              </a:rPr>
              <a:t>意識づけを行うことや自立</a:t>
            </a:r>
            <a:r>
              <a:rPr lang="ja-JP" altLang="en-US" sz="1200" dirty="0">
                <a:latin typeface="HG丸ｺﾞｼｯｸM-PRO" panose="020F0600000000000000" pitchFamily="50" charset="-128"/>
                <a:ea typeface="HG丸ｺﾞｼｯｸM-PRO" panose="020F0600000000000000" pitchFamily="50" charset="-128"/>
              </a:rPr>
              <a:t>支援相談機関と連携をとり</a:t>
            </a:r>
            <a:r>
              <a:rPr lang="ja-JP" altLang="en-US" sz="1200" dirty="0" smtClean="0">
                <a:latin typeface="HG丸ｺﾞｼｯｸM-PRO" panose="020F0600000000000000" pitchFamily="50" charset="-128"/>
                <a:ea typeface="HG丸ｺﾞｼｯｸM-PRO" panose="020F0600000000000000" pitchFamily="50" charset="-128"/>
              </a:rPr>
              <a:t>、本人の同意による一人</a:t>
            </a:r>
            <a:r>
              <a:rPr lang="ja-JP" altLang="en-US" sz="1200" dirty="0">
                <a:latin typeface="HG丸ｺﾞｼｯｸM-PRO" panose="020F0600000000000000" pitchFamily="50" charset="-128"/>
                <a:ea typeface="HG丸ｺﾞｼｯｸM-PRO" panose="020F0600000000000000" pitchFamily="50" charset="-128"/>
              </a:rPr>
              <a:t>ひとりの状況に応じた具体的な支援プランを</a:t>
            </a:r>
            <a:r>
              <a:rPr lang="ja-JP" altLang="en-US" sz="1200" dirty="0" smtClean="0">
                <a:latin typeface="HG丸ｺﾞｼｯｸM-PRO" panose="020F0600000000000000" pitchFamily="50" charset="-128"/>
                <a:ea typeface="HG丸ｺﾞｼｯｸM-PRO" panose="020F0600000000000000" pitchFamily="50" charset="-128"/>
              </a:rPr>
              <a:t>作成することがポイントとなります。</a:t>
            </a:r>
            <a:endParaRPr lang="en-US" altLang="ja-JP" sz="1200" dirty="0" smtClean="0">
              <a:latin typeface="HG丸ｺﾞｼｯｸM-PRO" panose="020F0600000000000000" pitchFamily="50" charset="-128"/>
              <a:ea typeface="HG丸ｺﾞｼｯｸM-PRO" panose="020F0600000000000000" pitchFamily="50" charset="-128"/>
            </a:endParaRPr>
          </a:p>
          <a:p>
            <a:pPr>
              <a:lnSpc>
                <a:spcPct val="150000"/>
              </a:lnSpc>
            </a:pPr>
            <a:endParaRPr lang="en-US" altLang="ja-JP" sz="100" dirty="0"/>
          </a:p>
        </p:txBody>
      </p:sp>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5410" y="6068946"/>
            <a:ext cx="2316610" cy="1684808"/>
          </a:xfrm>
          <a:prstGeom prst="rect">
            <a:avLst/>
          </a:prstGeom>
        </p:spPr>
      </p:pic>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1032" y="7229607"/>
            <a:ext cx="662882" cy="888012"/>
          </a:xfrm>
          <a:prstGeom prst="rect">
            <a:avLst/>
          </a:prstGeom>
        </p:spPr>
      </p:pic>
      <p:sp>
        <p:nvSpPr>
          <p:cNvPr id="6" name="テキスト ボックス 5"/>
          <p:cNvSpPr txBox="1"/>
          <p:nvPr/>
        </p:nvSpPr>
        <p:spPr>
          <a:xfrm>
            <a:off x="5293858" y="6394398"/>
            <a:ext cx="2087745" cy="861774"/>
          </a:xfrm>
          <a:prstGeom prst="rect">
            <a:avLst/>
          </a:prstGeom>
          <a:noFill/>
        </p:spPr>
        <p:txBody>
          <a:bodyPr wrap="square" rtlCol="0">
            <a:spAutoFit/>
          </a:bodyPr>
          <a:lstStyle/>
          <a:p>
            <a:pPr>
              <a:lnSpc>
                <a:spcPts val="2000"/>
              </a:lnSpc>
            </a:pPr>
            <a:r>
              <a:rPr lang="ja-JP" altLang="en-US" sz="1050" b="1" dirty="0" smtClean="0">
                <a:latin typeface="はなぞめフォント" panose="02000609000000000000" pitchFamily="1" charset="-128"/>
                <a:ea typeface="はなぞめフォント" panose="02000609000000000000" pitchFamily="1" charset="-128"/>
              </a:rPr>
              <a:t>携帯</a:t>
            </a:r>
            <a:r>
              <a:rPr lang="ja-JP" altLang="en-US" sz="1050" b="1" dirty="0">
                <a:latin typeface="はなぞめフォント" panose="02000609000000000000" pitchFamily="1" charset="-128"/>
                <a:ea typeface="はなぞめフォント" panose="02000609000000000000" pitchFamily="1" charset="-128"/>
              </a:rPr>
              <a:t>料金 月額の平均</a:t>
            </a:r>
            <a:r>
              <a:rPr lang="en-US" altLang="ja-JP" sz="1050" b="1" dirty="0">
                <a:latin typeface="はなぞめフォント" panose="02000609000000000000" pitchFamily="1" charset="-128"/>
                <a:ea typeface="はなぞめフォント" panose="02000609000000000000" pitchFamily="1" charset="-128"/>
              </a:rPr>
              <a:t>6,400</a:t>
            </a:r>
            <a:r>
              <a:rPr lang="ja-JP" altLang="en-US" sz="1050" b="1" dirty="0">
                <a:latin typeface="はなぞめフォント" panose="02000609000000000000" pitchFamily="1" charset="-128"/>
                <a:ea typeface="はなぞめフォント" panose="02000609000000000000" pitchFamily="1" charset="-128"/>
              </a:rPr>
              <a:t>円</a:t>
            </a:r>
            <a:endParaRPr lang="en-US" altLang="ja-JP" sz="1050" b="1" dirty="0">
              <a:latin typeface="はなぞめフォント" panose="02000609000000000000" pitchFamily="1" charset="-128"/>
              <a:ea typeface="はなぞめフォント" panose="02000609000000000000" pitchFamily="1" charset="-128"/>
            </a:endParaRPr>
          </a:p>
          <a:p>
            <a:pPr>
              <a:lnSpc>
                <a:spcPts val="2000"/>
              </a:lnSpc>
            </a:pPr>
            <a:r>
              <a:rPr lang="ja-JP" altLang="en-US" sz="800" dirty="0" smtClean="0">
                <a:latin typeface="はなぞめフォント" panose="02000609000000000000" pitchFamily="1" charset="-128"/>
                <a:ea typeface="はなぞめフォント" panose="02000609000000000000" pitchFamily="1" charset="-128"/>
              </a:rPr>
              <a:t>参考：総務省 </a:t>
            </a:r>
            <a:r>
              <a:rPr lang="ja-JP" altLang="en-US" sz="800" dirty="0">
                <a:latin typeface="はなぞめフォント" panose="02000609000000000000" pitchFamily="1" charset="-128"/>
                <a:ea typeface="はなぞめフォント" panose="02000609000000000000" pitchFamily="1" charset="-128"/>
              </a:rPr>
              <a:t>統計局「家計調査</a:t>
            </a:r>
            <a:r>
              <a:rPr lang="en-US" altLang="ja-JP" sz="800" dirty="0">
                <a:latin typeface="はなぞめフォント" panose="02000609000000000000" pitchFamily="1" charset="-128"/>
                <a:ea typeface="はなぞめフォント" panose="02000609000000000000" pitchFamily="1" charset="-128"/>
              </a:rPr>
              <a:t>2016</a:t>
            </a:r>
            <a:r>
              <a:rPr lang="ja-JP" altLang="en-US" sz="800" dirty="0">
                <a:latin typeface="はなぞめフォント" panose="02000609000000000000" pitchFamily="1" charset="-128"/>
                <a:ea typeface="はなぞめフォント" panose="02000609000000000000" pitchFamily="1" charset="-128"/>
              </a:rPr>
              <a:t>年」 </a:t>
            </a:r>
            <a:r>
              <a:rPr lang="ja-JP" altLang="en-US" sz="800" dirty="0" smtClean="0">
                <a:latin typeface="はなぞめフォント" panose="02000609000000000000" pitchFamily="1" charset="-128"/>
                <a:ea typeface="はなぞめフォント" panose="02000609000000000000" pitchFamily="1" charset="-128"/>
              </a:rPr>
              <a:t>（</a:t>
            </a:r>
            <a:r>
              <a:rPr lang="ja-JP" altLang="en-US" sz="800" dirty="0">
                <a:latin typeface="はなぞめフォント" panose="02000609000000000000" pitchFamily="1" charset="-128"/>
                <a:ea typeface="はなぞめフォント" panose="02000609000000000000" pitchFamily="1" charset="-128"/>
              </a:rPr>
              <a:t>単身世帯・男女・</a:t>
            </a:r>
            <a:r>
              <a:rPr lang="en-US" altLang="ja-JP" sz="800" dirty="0">
                <a:latin typeface="はなぞめフォント" panose="02000609000000000000" pitchFamily="1" charset="-128"/>
                <a:ea typeface="はなぞめフォント" panose="02000609000000000000" pitchFamily="1" charset="-128"/>
              </a:rPr>
              <a:t>34</a:t>
            </a:r>
            <a:r>
              <a:rPr lang="ja-JP" altLang="en-US" sz="800" dirty="0">
                <a:latin typeface="はなぞめフォント" panose="02000609000000000000" pitchFamily="1" charset="-128"/>
                <a:ea typeface="はなぞめフォント" panose="02000609000000000000" pitchFamily="1" charset="-128"/>
              </a:rPr>
              <a:t>歳以下）</a:t>
            </a:r>
            <a:r>
              <a:rPr lang="ja-JP" altLang="en-US" sz="800" dirty="0">
                <a:latin typeface="HG丸ｺﾞｼｯｸM-PRO" panose="020F0600000000000000" pitchFamily="50" charset="-128"/>
                <a:ea typeface="HG丸ｺﾞｼｯｸM-PRO" panose="020F0600000000000000" pitchFamily="50" charset="-128"/>
              </a:rPr>
              <a:t>　</a:t>
            </a:r>
            <a:endParaRPr kumimoji="1" lang="ja-JP" altLang="en-US" sz="800" dirty="0"/>
          </a:p>
        </p:txBody>
      </p:sp>
      <p:pic>
        <p:nvPicPr>
          <p:cNvPr id="9" name="図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88155" y="7880509"/>
            <a:ext cx="2587636" cy="2144637"/>
          </a:xfrm>
          <a:prstGeom prst="rect">
            <a:avLst/>
          </a:prstGeom>
        </p:spPr>
      </p:pic>
      <p:sp>
        <p:nvSpPr>
          <p:cNvPr id="12" name="テキスト ボックス 11"/>
          <p:cNvSpPr txBox="1"/>
          <p:nvPr/>
        </p:nvSpPr>
        <p:spPr>
          <a:xfrm>
            <a:off x="5264270" y="8096575"/>
            <a:ext cx="2011271" cy="1692771"/>
          </a:xfrm>
          <a:prstGeom prst="rect">
            <a:avLst/>
          </a:prstGeom>
          <a:noFill/>
        </p:spPr>
        <p:txBody>
          <a:bodyPr wrap="square" rtlCol="0">
            <a:spAutoFit/>
          </a:bodyPr>
          <a:lstStyle/>
          <a:p>
            <a:pPr>
              <a:lnSpc>
                <a:spcPct val="150000"/>
              </a:lnSpc>
            </a:pPr>
            <a:r>
              <a:rPr kumimoji="1" lang="ja-JP" altLang="en-US" sz="1800" dirty="0" smtClean="0">
                <a:solidFill>
                  <a:srgbClr val="008080"/>
                </a:solidFill>
                <a:latin typeface="はなぞめフォント" panose="02000609000000000000" pitchFamily="1" charset="-128"/>
                <a:ea typeface="はなぞめフォント" panose="02000609000000000000" pitchFamily="1" charset="-128"/>
              </a:rPr>
              <a:t>知っていますか</a:t>
            </a:r>
            <a:endParaRPr kumimoji="1" lang="en-US" altLang="ja-JP" sz="1800" dirty="0" smtClean="0">
              <a:solidFill>
                <a:srgbClr val="008080"/>
              </a:solidFill>
              <a:latin typeface="はなぞめフォント" panose="02000609000000000000" pitchFamily="1" charset="-128"/>
              <a:ea typeface="はなぞめフォント" panose="02000609000000000000" pitchFamily="1" charset="-128"/>
            </a:endParaRPr>
          </a:p>
          <a:p>
            <a:r>
              <a:rPr lang="ja-JP" altLang="en-US" sz="1100" dirty="0" smtClean="0">
                <a:latin typeface="はなぞめフォント" panose="02000609000000000000" pitchFamily="1" charset="-128"/>
                <a:ea typeface="はなぞめフォント" panose="02000609000000000000" pitchFamily="1" charset="-128"/>
              </a:rPr>
              <a:t>＊携帯電話代</a:t>
            </a:r>
            <a:r>
              <a:rPr lang="ja-JP" altLang="en-US" sz="1100" dirty="0">
                <a:latin typeface="はなぞめフォント" panose="02000609000000000000" pitchFamily="1" charset="-128"/>
                <a:ea typeface="はなぞめフォント" panose="02000609000000000000" pitchFamily="1" charset="-128"/>
              </a:rPr>
              <a:t>は</a:t>
            </a:r>
            <a:r>
              <a:rPr lang="en-US" altLang="ja-JP" sz="1100" dirty="0" smtClean="0">
                <a:latin typeface="はなぞめフォント" panose="02000609000000000000" pitchFamily="1" charset="-128"/>
                <a:ea typeface="はなぞめフォント" panose="02000609000000000000" pitchFamily="1" charset="-128"/>
              </a:rPr>
              <a:t>2</a:t>
            </a:r>
            <a:r>
              <a:rPr lang="ja-JP" altLang="en-US" sz="1100" dirty="0">
                <a:latin typeface="はなぞめフォント" panose="02000609000000000000" pitchFamily="1" charset="-128"/>
                <a:ea typeface="はなぞめフォント" panose="02000609000000000000" pitchFamily="1" charset="-128"/>
              </a:rPr>
              <a:t>～</a:t>
            </a:r>
            <a:r>
              <a:rPr lang="en-US" altLang="ja-JP" sz="1100" dirty="0">
                <a:latin typeface="はなぞめフォント" panose="02000609000000000000" pitchFamily="1" charset="-128"/>
                <a:ea typeface="はなぞめフォント" panose="02000609000000000000" pitchFamily="1" charset="-128"/>
              </a:rPr>
              <a:t>3</a:t>
            </a:r>
            <a:r>
              <a:rPr lang="ja-JP" altLang="en-US" sz="1100" dirty="0">
                <a:latin typeface="はなぞめフォント" panose="02000609000000000000" pitchFamily="1" charset="-128"/>
                <a:ea typeface="はなぞめフォント" panose="02000609000000000000" pitchFamily="1" charset="-128"/>
              </a:rPr>
              <a:t>カ月の滞納</a:t>
            </a:r>
            <a:r>
              <a:rPr lang="ja-JP" altLang="en-US" sz="1100" dirty="0" smtClean="0">
                <a:latin typeface="はなぞめフォント" panose="02000609000000000000" pitchFamily="1" charset="-128"/>
                <a:ea typeface="はなぞめフォント" panose="02000609000000000000" pitchFamily="1" charset="-128"/>
              </a:rPr>
              <a:t>で情報が登録され、他の通信会社でも共有される！</a:t>
            </a:r>
            <a:endParaRPr lang="en-US" altLang="ja-JP" sz="1100" dirty="0" smtClean="0">
              <a:latin typeface="はなぞめフォント" panose="02000609000000000000" pitchFamily="1" charset="-128"/>
              <a:ea typeface="はなぞめフォント" panose="02000609000000000000" pitchFamily="1" charset="-128"/>
            </a:endParaRPr>
          </a:p>
          <a:p>
            <a:endParaRPr lang="en-US" altLang="ja-JP" sz="1100" dirty="0" smtClean="0">
              <a:latin typeface="はなぞめフォント" panose="02000609000000000000" pitchFamily="1" charset="-128"/>
              <a:ea typeface="はなぞめフォント" panose="02000609000000000000" pitchFamily="1" charset="-128"/>
            </a:endParaRPr>
          </a:p>
          <a:p>
            <a:r>
              <a:rPr lang="ja-JP" altLang="en-US" sz="1100" dirty="0" smtClean="0">
                <a:latin typeface="はなぞめフォント" panose="02000609000000000000" pitchFamily="1" charset="-128"/>
                <a:ea typeface="はなぞめフォント" panose="02000609000000000000" pitchFamily="1" charset="-128"/>
              </a:rPr>
              <a:t>＊カスタマーセンターに電話すると、支払い期限を延長することが可能な場合がある！</a:t>
            </a:r>
            <a:endParaRPr lang="en-US" altLang="ja-JP" sz="1100" dirty="0">
              <a:latin typeface="はなぞめフォント" panose="02000609000000000000" pitchFamily="1" charset="-128"/>
              <a:ea typeface="はなぞめフォント" panose="02000609000000000000" pitchFamily="1" charset="-128"/>
            </a:endParaRPr>
          </a:p>
        </p:txBody>
      </p:sp>
      <p:pic>
        <p:nvPicPr>
          <p:cNvPr id="2" name="図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8812" y="899835"/>
            <a:ext cx="1374420" cy="1319443"/>
          </a:xfrm>
          <a:prstGeom prst="rect">
            <a:avLst/>
          </a:prstGeom>
        </p:spPr>
      </p:pic>
      <p:sp>
        <p:nvSpPr>
          <p:cNvPr id="13" name="テキスト ボックス 12"/>
          <p:cNvSpPr txBox="1"/>
          <p:nvPr/>
        </p:nvSpPr>
        <p:spPr>
          <a:xfrm>
            <a:off x="412728" y="10119851"/>
            <a:ext cx="4310285" cy="253916"/>
          </a:xfrm>
          <a:prstGeom prst="rect">
            <a:avLst/>
          </a:prstGeom>
          <a:solidFill>
            <a:srgbClr val="FDEBD3"/>
          </a:solidFill>
        </p:spPr>
        <p:txBody>
          <a:bodyPr wrap="square" rtlCol="0">
            <a:spAutoFit/>
          </a:bodyPr>
          <a:lstStyle/>
          <a:p>
            <a:r>
              <a:rPr kumimoji="1" lang="ja-JP" altLang="en-US" sz="1050" dirty="0" smtClean="0">
                <a:latin typeface="じゆうちょうフォント" panose="02000600000000000000" pitchFamily="2" charset="-128"/>
                <a:ea typeface="じゆうちょうフォント" panose="02000600000000000000" pitchFamily="2" charset="-128"/>
              </a:rPr>
              <a:t>えんくるり事業の詳細については鳥取県社協ＨＰに掲載しています。</a:t>
            </a:r>
            <a:endParaRPr kumimoji="1" lang="ja-JP" altLang="en-US" sz="1050" dirty="0">
              <a:latin typeface="じゆうちょうフォント" panose="02000600000000000000" pitchFamily="2" charset="-128"/>
              <a:ea typeface="じゆうちょうフォント" panose="02000600000000000000" pitchFamily="2" charset="-128"/>
            </a:endParaRPr>
          </a:p>
        </p:txBody>
      </p:sp>
      <p:sp>
        <p:nvSpPr>
          <p:cNvPr id="34" name="四角形: 角を丸くする 7"/>
          <p:cNvSpPr/>
          <p:nvPr/>
        </p:nvSpPr>
        <p:spPr>
          <a:xfrm>
            <a:off x="4621727" y="10246809"/>
            <a:ext cx="2145315" cy="401493"/>
          </a:xfrm>
          <a:prstGeom prst="roundRect">
            <a:avLst/>
          </a:prstGeom>
          <a:solidFill>
            <a:srgbClr val="FDE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b="1" dirty="0">
                <a:solidFill>
                  <a:schemeClr val="tx1"/>
                </a:solidFill>
                <a:latin typeface="じゆうちょうフォント" panose="02000600000000000000" pitchFamily="2" charset="-128"/>
                <a:ea typeface="じゆうちょうフォント" panose="02000600000000000000" pitchFamily="2" charset="-128"/>
              </a:rPr>
              <a:t>詳しく</a:t>
            </a:r>
            <a:r>
              <a:rPr kumimoji="1" lang="ja-JP" altLang="en-US" sz="1000" b="1" dirty="0" smtClean="0">
                <a:solidFill>
                  <a:schemeClr val="tx1"/>
                </a:solidFill>
                <a:latin typeface="じゆうちょうフォント" panose="02000600000000000000" pitchFamily="2" charset="-128"/>
                <a:ea typeface="じゆうちょうフォント" panose="02000600000000000000" pitchFamily="2" charset="-128"/>
              </a:rPr>
              <a:t>は　　　　　をクリック</a:t>
            </a:r>
            <a:r>
              <a:rPr kumimoji="1" lang="en-US" altLang="ja-JP" sz="1000" b="1" dirty="0" smtClean="0">
                <a:solidFill>
                  <a:schemeClr val="tx1"/>
                </a:solidFill>
                <a:latin typeface="じゆうちょうフォント" panose="02000600000000000000" pitchFamily="2" charset="-128"/>
                <a:ea typeface="じゆうちょうフォント" panose="02000600000000000000" pitchFamily="2" charset="-128"/>
              </a:rPr>
              <a:t>!!</a:t>
            </a:r>
            <a:endParaRPr kumimoji="1" lang="ja-JP" altLang="en-US" sz="1000" b="1" dirty="0">
              <a:solidFill>
                <a:schemeClr val="tx1"/>
              </a:solidFill>
              <a:latin typeface="じゆうちょうフォント" panose="02000600000000000000" pitchFamily="2" charset="-128"/>
              <a:ea typeface="じゆうちょうフォント" panose="02000600000000000000" pitchFamily="2" charset="-128"/>
            </a:endParaRPr>
          </a:p>
        </p:txBody>
      </p:sp>
      <p:pic>
        <p:nvPicPr>
          <p:cNvPr id="37" name="図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93858" y="10104223"/>
            <a:ext cx="497038" cy="510570"/>
          </a:xfrm>
          <a:prstGeom prst="rect">
            <a:avLst/>
          </a:prstGeom>
        </p:spPr>
      </p:pic>
    </p:spTree>
    <p:extLst>
      <p:ext uri="{BB962C8B-B14F-4D97-AF65-F5344CB8AC3E}">
        <p14:creationId xmlns:p14="http://schemas.microsoft.com/office/powerpoint/2010/main" val="3295350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ユーザー定義 14">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F07F00"/>
      </a:accent5>
      <a:accent6>
        <a:srgbClr val="FF3399"/>
      </a:accent6>
      <a:hlink>
        <a:srgbClr val="6B9F25"/>
      </a:hlink>
      <a:folHlink>
        <a:srgbClr val="FF3399"/>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2.potx" id="{A2FFFB87-B135-4F6F-93C3-31EBF096B488}" vid="{48EE3F0C-4BC7-4324-B8FB-B9F6BD660F7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20ニュースレター</Template>
  <TotalTime>0</TotalTime>
  <Words>203</Words>
  <Application>Microsoft Office PowerPoint</Application>
  <PresentationFormat>ユーザー設定</PresentationFormat>
  <Paragraphs>72</Paragraphs>
  <Slides>2</Slides>
  <Notes>1</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HGP創英角ｺﾞｼｯｸUB</vt:lpstr>
      <vt:lpstr>HGP創英角ﾎﾟｯﾌﾟ体</vt:lpstr>
      <vt:lpstr>HG丸ｺﾞｼｯｸM-PRO</vt:lpstr>
      <vt:lpstr>HG創英角ﾎﾟｯﾌﾟ体</vt:lpstr>
      <vt:lpstr>ＭＳ Ｐゴシック</vt:lpstr>
      <vt:lpstr>ＭＳ 明朝</vt:lpstr>
      <vt:lpstr>じゆうちょうフォント</vt:lpstr>
      <vt:lpstr>はなぞめフォント</vt:lpstr>
      <vt:lpstr>メイリオ</vt:lpstr>
      <vt:lpstr>Arial</vt:lpstr>
      <vt:lpstr>Calibri</vt:lpstr>
      <vt:lpstr>Calibri Light</vt:lpstr>
      <vt:lpstr>Century</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2015-04-28T11:41:26Z</dcterms:created>
  <dcterms:modified xsi:type="dcterms:W3CDTF">2018-06-05T03:01:37Z</dcterms:modified>
</cp:coreProperties>
</file>